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tags/tag3.xml" ContentType="application/vnd.openxmlformats-officedocument.presentationml.tag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tags/tag4.xml" ContentType="application/vnd.openxmlformats-officedocument.presentationml.tags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tags/tag5.xml" ContentType="application/vnd.openxmlformats-officedocument.presentationml.tags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ppt/tags/tag6.xml" ContentType="application/vnd.openxmlformats-officedocument.presentationml.tags+xml"/>
  <Override PartName="/ppt/charts/chart14.xml" ContentType="application/vnd.openxmlformats-officedocument.drawingml.chart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theme/themeOverride15.xml" ContentType="application/vnd.openxmlformats-officedocument.themeOverride+xml"/>
  <Override PartName="/ppt/charts/chart16.xml" ContentType="application/vnd.openxmlformats-officedocument.drawingml.chart+xml"/>
  <Override PartName="/ppt/theme/themeOverride1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4" r:id="rId18"/>
  </p:sldIdLst>
  <p:sldSz cx="9144000" cy="6858000" type="screen4x3"/>
  <p:notesSz cx="6797675" cy="9926638"/>
  <p:custDataLst>
    <p:tags r:id="rId19"/>
  </p:custDataLst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A8E"/>
    <a:srgbClr val="D566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70" y="-5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cge00625\Documents\Relazioni%20BdI\Rischio%20di%20credito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cg00362\AppData\Local\Microsoft\Windows\Temporary%20Internet%20Files\Content.Outlook\VR3FRS37\UCI%20consumer%20-%20actuals%20on%20GBV%20cumulated%20(2).xlsx" TargetMode="External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vedgroup.com\Home\CG00362\studi%20e%20statistiche%20cerved\altro\back%20up%20basilea%203.xlsx" TargetMode="External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vedgroup.com\Home\CG00362\studi%20e%20statistiche%20cerved\Osservatorio%20Cerved%20sulla%20crisi%20d'impresa\1q%202014\chiusure1q2014.xlsx" TargetMode="External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vedgroup.com\Home\CG00362\studi%20e%20statistiche%20cerved\Osservatorio%20Cerved%20sulla%20crisi%20d'impresa\1q%202014\chiusure1q2014.xlsx" TargetMode="External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vedgroup.com\Home\CG00362\studi%20e%20statistiche%20cerved\Osservatorio%20Cerved%20sulla%20crisi%20d'impresa\durata%20fallimenti\duratanuovi.xlsx" TargetMode="External"/><Relationship Id="rId1" Type="http://schemas.openxmlformats.org/officeDocument/2006/relationships/themeOverride" Target="../theme/themeOverride14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vedgroup.com\Home\CG00362\studi%20e%20statistiche%20cerved\Osservatorio%20Cerved%20sulla%20crisi%20d'impresa\durata%20fallimenti\duratanuovi.xlsx" TargetMode="External"/><Relationship Id="rId1" Type="http://schemas.openxmlformats.org/officeDocument/2006/relationships/themeOverride" Target="../theme/themeOverride15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vedgroup.com\Home\CG00362\studi%20e%20statistiche%20cerved\Osservatorio%20Cerved%20sulla%20crisi%20d'impresa\durata%20fallimenti\duratanuovi.xlsx" TargetMode="External"/><Relationship Id="rId1" Type="http://schemas.openxmlformats.org/officeDocument/2006/relationships/themeOverride" Target="../theme/themeOverride16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cervedgroup.com\Home\CG00362\studi%20e%20statistiche%20cerved\altro\relazione%20economia%20-%20tasso%20di%20incasso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vedgroup.com\Home\CG00362\studi%20e%20statistiche%20cerved\altro\relazione%20economia%20-%20tasso%20di%20incasso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\\cervedgroup.com\Home\CG00362\studi%20e%20statistiche%20cerved\altro\relazione%20economia%20-%20tasso%20di%20incasso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vedgroup.com\Home\CG00362\studi%20e%20statistiche%20cerved\altro\back%20up%20basilea%203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vedgroup.com\Home\CG00362\studi%20e%20statistiche%20cerved\altro\back%20up%20basilea%203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cg00362\AppData\Local\Microsoft\Windows\Temporary%20Internet%20Files\Content.Outlook\VR3FRS37\relazione%20economia%20-%20tasso%20di%20incasso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vedgroup.com\Home\CG00362\studi%20e%20statistiche%20cerved\altro\back%20up%20basilea%203.xlsx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vedgroup.com\Home\CG00362\studi%20e%20statistiche%20cerved\altro\back%20up%20basilea%203.xlsx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2824261356581287E-2"/>
          <c:y val="8.4510285894160028E-2"/>
          <c:w val="0.95435147728683989"/>
          <c:h val="0.78252676785912656"/>
        </c:manualLayout>
      </c:layout>
      <c:lineChart>
        <c:grouping val="standard"/>
        <c:varyColors val="0"/>
        <c:ser>
          <c:idx val="0"/>
          <c:order val="0"/>
          <c:tx>
            <c:strRef>
              <c:f>Foglio1!$A$15</c:f>
              <c:strCache>
                <c:ptCount val="1"/>
                <c:pt idx="0">
                  <c:v>Accantonamento per sofferenze/Margine di intermediazione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marker>
            <c:symbol val="circle"/>
            <c:size val="9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</c:spPr>
          </c:marker>
          <c:dLbls>
            <c:txPr>
              <a:bodyPr/>
              <a:lstStyle/>
              <a:p>
                <a:pPr>
                  <a:defRPr sz="1600" b="0">
                    <a:latin typeface="Calibri" pitchFamily="34" charset="0"/>
                  </a:defRPr>
                </a:pPr>
                <a:endParaRPr lang="it-I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Foglio1!$B$14:$G$14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Foglio1!$B$15:$G$15</c:f>
              <c:numCache>
                <c:formatCode>0.0%</c:formatCode>
                <c:ptCount val="6"/>
                <c:pt idx="0">
                  <c:v>0.15177104056742663</c:v>
                </c:pt>
                <c:pt idx="1">
                  <c:v>0.22077894240456172</c:v>
                </c:pt>
                <c:pt idx="2">
                  <c:v>0.2020583980007892</c:v>
                </c:pt>
                <c:pt idx="3">
                  <c:v>0.20960475340617246</c:v>
                </c:pt>
                <c:pt idx="4">
                  <c:v>0.30406087594189013</c:v>
                </c:pt>
                <c:pt idx="5">
                  <c:v>0.41624327152303575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90067328"/>
        <c:axId val="90068480"/>
      </c:lineChart>
      <c:catAx>
        <c:axId val="90067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0">
                <a:latin typeface="Calibri" pitchFamily="34" charset="0"/>
              </a:defRPr>
            </a:pPr>
            <a:endParaRPr lang="it-IT"/>
          </a:p>
        </c:txPr>
        <c:crossAx val="90068480"/>
        <c:crosses val="autoZero"/>
        <c:auto val="1"/>
        <c:lblAlgn val="ctr"/>
        <c:lblOffset val="100"/>
        <c:noMultiLvlLbl val="0"/>
      </c:catAx>
      <c:valAx>
        <c:axId val="90068480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one"/>
        <c:crossAx val="9006732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384837962962945"/>
          <c:y val="8.8970277777777773E-2"/>
          <c:w val="0.82421689814814814"/>
          <c:h val="0.65970954650249303"/>
        </c:manualLayout>
      </c:layout>
      <c:lineChart>
        <c:grouping val="standard"/>
        <c:varyColors val="0"/>
        <c:ser>
          <c:idx val="0"/>
          <c:order val="0"/>
          <c:tx>
            <c:strRef>
              <c:f>Sheet1!$C$50</c:f>
              <c:strCache>
                <c:ptCount val="1"/>
                <c:pt idx="0">
                  <c:v>2009</c:v>
                </c:pt>
              </c:strCache>
            </c:strRef>
          </c:tx>
          <c:spPr>
            <a:ln w="38100">
              <a:solidFill>
                <a:srgbClr val="FFC000"/>
              </a:solidFill>
            </a:ln>
          </c:spPr>
          <c:marker>
            <c:symbol val="none"/>
          </c:marker>
          <c:cat>
            <c:strRef>
              <c:f>Sheet1!$D$49:$AJ$49</c:f>
              <c:strCache>
                <c:ptCount val="33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</c:strCache>
            </c:strRef>
          </c:cat>
          <c:val>
            <c:numRef>
              <c:f>Sheet1!$D$50:$AJ$50</c:f>
              <c:numCache>
                <c:formatCode>0.00%</c:formatCode>
                <c:ptCount val="33"/>
                <c:pt idx="0">
                  <c:v>7.7613277330850576E-6</c:v>
                </c:pt>
                <c:pt idx="1">
                  <c:v>1.1419322037666269E-4</c:v>
                </c:pt>
                <c:pt idx="2">
                  <c:v>2.6807237353644305E-4</c:v>
                </c:pt>
                <c:pt idx="3">
                  <c:v>1.0883811046292706E-3</c:v>
                </c:pt>
                <c:pt idx="4">
                  <c:v>2.1035141338817602E-3</c:v>
                </c:pt>
                <c:pt idx="5">
                  <c:v>3.0816306328289452E-3</c:v>
                </c:pt>
                <c:pt idx="6">
                  <c:v>4.3263343709251945E-3</c:v>
                </c:pt>
                <c:pt idx="7">
                  <c:v>5.1927604815272003E-3</c:v>
                </c:pt>
                <c:pt idx="8">
                  <c:v>7.1910082967392474E-3</c:v>
                </c:pt>
                <c:pt idx="9">
                  <c:v>1.0326672806360591E-2</c:v>
                </c:pt>
                <c:pt idx="10">
                  <c:v>1.5241128610032155E-2</c:v>
                </c:pt>
                <c:pt idx="11">
                  <c:v>1.9549587046391884E-2</c:v>
                </c:pt>
                <c:pt idx="12">
                  <c:v>2.291373104819848E-2</c:v>
                </c:pt>
                <c:pt idx="13">
                  <c:v>2.6138753350985769E-2</c:v>
                </c:pt>
                <c:pt idx="14">
                  <c:v>2.8724268453862053E-2</c:v>
                </c:pt>
                <c:pt idx="15">
                  <c:v>3.0270129211730848E-2</c:v>
                </c:pt>
                <c:pt idx="16">
                  <c:v>3.1535642100254904E-2</c:v>
                </c:pt>
                <c:pt idx="17">
                  <c:v>3.2921587433418394E-2</c:v>
                </c:pt>
                <c:pt idx="18">
                  <c:v>3.4245531339964004E-2</c:v>
                </c:pt>
                <c:pt idx="19">
                  <c:v>3.5259794380242016E-2</c:v>
                </c:pt>
                <c:pt idx="20">
                  <c:v>3.5946997899952642E-2</c:v>
                </c:pt>
                <c:pt idx="21">
                  <c:v>3.6420121259350111E-2</c:v>
                </c:pt>
                <c:pt idx="22">
                  <c:v>3.7083350622492399E-2</c:v>
                </c:pt>
                <c:pt idx="23">
                  <c:v>3.7994235449869927E-2</c:v>
                </c:pt>
                <c:pt idx="24">
                  <c:v>3.8668283592843203E-2</c:v>
                </c:pt>
                <c:pt idx="25">
                  <c:v>3.9303942319653659E-2</c:v>
                </c:pt>
                <c:pt idx="26">
                  <c:v>4.0131542426832395E-2</c:v>
                </c:pt>
                <c:pt idx="27">
                  <c:v>4.1212583785396793E-2</c:v>
                </c:pt>
                <c:pt idx="28">
                  <c:v>4.2194127175776634E-2</c:v>
                </c:pt>
                <c:pt idx="29">
                  <c:v>4.338916374797671E-2</c:v>
                </c:pt>
                <c:pt idx="30">
                  <c:v>4.4435576644834412E-2</c:v>
                </c:pt>
                <c:pt idx="31">
                  <c:v>4.5191210522985574E-2</c:v>
                </c:pt>
                <c:pt idx="32">
                  <c:v>4.6289662139804545E-2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Sheet1!$C$52</c:f>
              <c:strCache>
                <c:ptCount val="1"/>
                <c:pt idx="0">
                  <c:v>2011</c:v>
                </c:pt>
              </c:strCache>
            </c:strRef>
          </c:tx>
          <c:spPr>
            <a:ln w="38100">
              <a:solidFill>
                <a:srgbClr val="C00000"/>
              </a:solidFill>
            </a:ln>
          </c:spPr>
          <c:marker>
            <c:symbol val="none"/>
          </c:marker>
          <c:cat>
            <c:strRef>
              <c:f>Sheet1!$D$49:$AJ$49</c:f>
              <c:strCache>
                <c:ptCount val="33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</c:strCache>
            </c:strRef>
          </c:cat>
          <c:val>
            <c:numRef>
              <c:f>Sheet1!$D$52:$AJ$52</c:f>
              <c:numCache>
                <c:formatCode>0.00%</c:formatCode>
                <c:ptCount val="33"/>
                <c:pt idx="0">
                  <c:v>8.8206459176042897E-6</c:v>
                </c:pt>
                <c:pt idx="1">
                  <c:v>1.2307245571603408E-5</c:v>
                </c:pt>
                <c:pt idx="2">
                  <c:v>3.7061651907984487E-5</c:v>
                </c:pt>
                <c:pt idx="3">
                  <c:v>2.1631130875738265E-4</c:v>
                </c:pt>
                <c:pt idx="4">
                  <c:v>1.1102399787639752E-4</c:v>
                </c:pt>
                <c:pt idx="5">
                  <c:v>1.5983635201356809E-4</c:v>
                </c:pt>
                <c:pt idx="6">
                  <c:v>5.2466564891243096E-4</c:v>
                </c:pt>
                <c:pt idx="7">
                  <c:v>7.5756665003054934E-4</c:v>
                </c:pt>
                <c:pt idx="8">
                  <c:v>9.9693139671899788E-4</c:v>
                </c:pt>
                <c:pt idx="9">
                  <c:v>1.8926683403626024E-3</c:v>
                </c:pt>
                <c:pt idx="10">
                  <c:v>2.9241711364602252E-3</c:v>
                </c:pt>
                <c:pt idx="11">
                  <c:v>5.2229419098611413E-3</c:v>
                </c:pt>
                <c:pt idx="12">
                  <c:v>7.0430014842787153E-3</c:v>
                </c:pt>
                <c:pt idx="13">
                  <c:v>8.9071709333329203E-3</c:v>
                </c:pt>
                <c:pt idx="14">
                  <c:v>1.0538797762694676E-2</c:v>
                </c:pt>
                <c:pt idx="15">
                  <c:v>1.2042124862063932E-2</c:v>
                </c:pt>
                <c:pt idx="16">
                  <c:v>1.3761080963147617E-2</c:v>
                </c:pt>
                <c:pt idx="17">
                  <c:v>1.5359231267459661E-2</c:v>
                </c:pt>
                <c:pt idx="18">
                  <c:v>1.7054500476983373E-2</c:v>
                </c:pt>
                <c:pt idx="19">
                  <c:v>1.8030906261539269E-2</c:v>
                </c:pt>
                <c:pt idx="20">
                  <c:v>1.9126180318929719E-2</c:v>
                </c:pt>
                <c:pt idx="21">
                  <c:v>2.0737231944375611E-2</c:v>
                </c:pt>
                <c:pt idx="22">
                  <c:v>2.225948287100795E-2</c:v>
                </c:pt>
                <c:pt idx="23">
                  <c:v>2.4361349036457366E-2</c:v>
                </c:pt>
                <c:pt idx="24">
                  <c:v>2.5457408276089801E-2</c:v>
                </c:pt>
                <c:pt idx="25">
                  <c:v>2.6441616414370553E-2</c:v>
                </c:pt>
                <c:pt idx="26">
                  <c:v>2.7404906554460824E-2</c:v>
                </c:pt>
                <c:pt idx="27">
                  <c:v>2.8656579258643275E-2</c:v>
                </c:pt>
                <c:pt idx="28">
                  <c:v>2.990402160993753E-2</c:v>
                </c:pt>
                <c:pt idx="29">
                  <c:v>3.0880083328635802E-2</c:v>
                </c:pt>
                <c:pt idx="30">
                  <c:v>3.1985134262662945E-2</c:v>
                </c:pt>
                <c:pt idx="31">
                  <c:v>3.2794340078774041E-2</c:v>
                </c:pt>
                <c:pt idx="32">
                  <c:v>3.3717126472721196E-2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116544"/>
        <c:axId val="185118080"/>
      </c:lineChart>
      <c:catAx>
        <c:axId val="185116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/>
          <a:lstStyle/>
          <a:p>
            <a:pPr>
              <a:defRPr sz="1300" b="0">
                <a:latin typeface="Calibri" pitchFamily="34" charset="0"/>
              </a:defRPr>
            </a:pPr>
            <a:endParaRPr lang="it-IT"/>
          </a:p>
        </c:txPr>
        <c:crossAx val="185118080"/>
        <c:crosses val="autoZero"/>
        <c:auto val="1"/>
        <c:lblAlgn val="ctr"/>
        <c:lblOffset val="100"/>
        <c:noMultiLvlLbl val="0"/>
      </c:catAx>
      <c:valAx>
        <c:axId val="185118080"/>
        <c:scaling>
          <c:orientation val="minMax"/>
        </c:scaling>
        <c:delete val="0"/>
        <c:axPos val="l"/>
        <c:numFmt formatCode="0%" sourceLinked="0"/>
        <c:majorTickMark val="none"/>
        <c:minorTickMark val="none"/>
        <c:tickLblPos val="nextTo"/>
        <c:txPr>
          <a:bodyPr/>
          <a:lstStyle/>
          <a:p>
            <a:pPr>
              <a:defRPr b="0">
                <a:latin typeface="Calibri" pitchFamily="34" charset="0"/>
              </a:defRPr>
            </a:pPr>
            <a:endParaRPr lang="it-IT"/>
          </a:p>
        </c:txPr>
        <c:crossAx val="185116544"/>
        <c:crosses val="autoZero"/>
        <c:crossBetween val="between"/>
        <c:majorUnit val="1.0000000000000005E-2"/>
      </c:valAx>
    </c:plotArea>
    <c:legend>
      <c:legendPos val="r"/>
      <c:layout>
        <c:manualLayout>
          <c:xMode val="edge"/>
          <c:yMode val="edge"/>
          <c:x val="0.20394444444444573"/>
          <c:y val="8.4758015714055765E-2"/>
          <c:w val="0.65355555555555978"/>
          <c:h val="7.0596019247594094E-2"/>
        </c:manualLayout>
      </c:layout>
      <c:overlay val="0"/>
      <c:txPr>
        <a:bodyPr/>
        <a:lstStyle/>
        <a:p>
          <a:pPr>
            <a:defRPr b="0">
              <a:latin typeface="Calibri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400" b="1"/>
      </a:pPr>
      <a:endParaRPr lang="it-IT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8919072615923014E-2"/>
          <c:y val="2.8982089596882327E-2"/>
          <c:w val="0.79235191816293848"/>
          <c:h val="0.88411116713527549"/>
        </c:manualLayout>
      </c:layout>
      <c:lineChart>
        <c:grouping val="standard"/>
        <c:varyColors val="0"/>
        <c:ser>
          <c:idx val="0"/>
          <c:order val="0"/>
          <c:spPr>
            <a:ln w="38100">
              <a:solidFill>
                <a:srgbClr val="000000">
                  <a:lumMod val="65000"/>
                  <a:lumOff val="35000"/>
                </a:srgbClr>
              </a:solidFill>
            </a:ln>
          </c:spPr>
          <c:marker>
            <c:symbol val="none"/>
          </c:marker>
          <c:dPt>
            <c:idx val="21"/>
            <c:marker>
              <c:symbol val="circle"/>
              <c:size val="9"/>
              <c:spPr>
                <a:solidFill>
                  <a:srgbClr val="FFC000"/>
                </a:solidFill>
              </c:spPr>
            </c:marker>
            <c:bubble3D val="0"/>
          </c:dPt>
          <c:dPt>
            <c:idx val="29"/>
            <c:marker>
              <c:symbol val="circle"/>
              <c:size val="9"/>
              <c:spPr>
                <a:solidFill>
                  <a:srgbClr val="C00000"/>
                </a:solidFill>
              </c:spPr>
            </c:marker>
            <c:bubble3D val="0"/>
          </c:dPt>
          <c:dPt>
            <c:idx val="56"/>
            <c:bubble3D val="0"/>
            <c:spPr>
              <a:ln w="38100">
                <a:solidFill>
                  <a:srgbClr val="000000">
                    <a:lumMod val="65000"/>
                    <a:lumOff val="35000"/>
                  </a:srgbClr>
                </a:solidFill>
                <a:prstDash val="sysDash"/>
              </a:ln>
            </c:spPr>
          </c:dPt>
          <c:dPt>
            <c:idx val="57"/>
            <c:bubble3D val="0"/>
            <c:spPr>
              <a:ln w="38100">
                <a:solidFill>
                  <a:srgbClr val="000000">
                    <a:lumMod val="65000"/>
                    <a:lumOff val="35000"/>
                  </a:srgbClr>
                </a:solidFill>
                <a:prstDash val="sysDash"/>
              </a:ln>
            </c:spPr>
          </c:dPt>
          <c:dPt>
            <c:idx val="58"/>
            <c:bubble3D val="0"/>
            <c:spPr>
              <a:ln w="38100">
                <a:solidFill>
                  <a:srgbClr val="000000">
                    <a:lumMod val="65000"/>
                    <a:lumOff val="35000"/>
                  </a:srgbClr>
                </a:solidFill>
                <a:prstDash val="sysDash"/>
              </a:ln>
            </c:spPr>
          </c:dPt>
          <c:dPt>
            <c:idx val="59"/>
            <c:bubble3D val="0"/>
            <c:spPr>
              <a:ln w="38100">
                <a:solidFill>
                  <a:srgbClr val="000000">
                    <a:lumMod val="65000"/>
                    <a:lumOff val="35000"/>
                  </a:srgbClr>
                </a:solidFill>
                <a:prstDash val="sysDash"/>
              </a:ln>
            </c:spPr>
          </c:dPt>
          <c:dPt>
            <c:idx val="60"/>
            <c:bubble3D val="0"/>
            <c:spPr>
              <a:ln w="38100">
                <a:solidFill>
                  <a:srgbClr val="000000">
                    <a:lumMod val="65000"/>
                    <a:lumOff val="35000"/>
                  </a:srgbClr>
                </a:solidFill>
                <a:prstDash val="sysDash"/>
              </a:ln>
            </c:spPr>
          </c:dPt>
          <c:dPt>
            <c:idx val="61"/>
            <c:bubble3D val="0"/>
            <c:spPr>
              <a:ln w="38100">
                <a:solidFill>
                  <a:srgbClr val="000000">
                    <a:lumMod val="65000"/>
                    <a:lumOff val="35000"/>
                  </a:srgbClr>
                </a:solidFill>
                <a:prstDash val="sysDash"/>
              </a:ln>
            </c:spPr>
          </c:dPt>
          <c:dPt>
            <c:idx val="62"/>
            <c:bubble3D val="0"/>
            <c:spPr>
              <a:ln w="38100">
                <a:solidFill>
                  <a:srgbClr val="000000">
                    <a:lumMod val="65000"/>
                    <a:lumOff val="35000"/>
                  </a:srgbClr>
                </a:solidFill>
                <a:prstDash val="sysDash"/>
              </a:ln>
            </c:spPr>
          </c:dPt>
          <c:dPt>
            <c:idx val="63"/>
            <c:bubble3D val="0"/>
            <c:spPr>
              <a:ln w="38100">
                <a:solidFill>
                  <a:srgbClr val="000000">
                    <a:lumMod val="65000"/>
                    <a:lumOff val="35000"/>
                  </a:srgbClr>
                </a:solidFill>
                <a:prstDash val="sysDash"/>
              </a:ln>
            </c:spPr>
          </c:dPt>
          <c:cat>
            <c:numRef>
              <c:f>Foglio2!$BA$36:$BA$73</c:f>
              <c:numCache>
                <c:formatCode>yyyy</c:formatCode>
                <c:ptCount val="38"/>
                <c:pt idx="0">
                  <c:v>38260</c:v>
                </c:pt>
                <c:pt idx="1">
                  <c:v>38352</c:v>
                </c:pt>
                <c:pt idx="2">
                  <c:v>38442</c:v>
                </c:pt>
                <c:pt idx="3">
                  <c:v>38533</c:v>
                </c:pt>
                <c:pt idx="4">
                  <c:v>38625</c:v>
                </c:pt>
                <c:pt idx="5">
                  <c:v>38717</c:v>
                </c:pt>
                <c:pt idx="6">
                  <c:v>38807</c:v>
                </c:pt>
                <c:pt idx="7">
                  <c:v>38898</c:v>
                </c:pt>
                <c:pt idx="8">
                  <c:v>38990</c:v>
                </c:pt>
                <c:pt idx="9">
                  <c:v>39082</c:v>
                </c:pt>
                <c:pt idx="10">
                  <c:v>39172</c:v>
                </c:pt>
                <c:pt idx="11">
                  <c:v>39263</c:v>
                </c:pt>
                <c:pt idx="12">
                  <c:v>39355</c:v>
                </c:pt>
                <c:pt idx="13">
                  <c:v>39447</c:v>
                </c:pt>
                <c:pt idx="14">
                  <c:v>39538</c:v>
                </c:pt>
                <c:pt idx="15">
                  <c:v>39629</c:v>
                </c:pt>
                <c:pt idx="16">
                  <c:v>39721</c:v>
                </c:pt>
                <c:pt idx="17">
                  <c:v>39813</c:v>
                </c:pt>
                <c:pt idx="18">
                  <c:v>39903</c:v>
                </c:pt>
                <c:pt idx="19">
                  <c:v>39994</c:v>
                </c:pt>
                <c:pt idx="20">
                  <c:v>40086</c:v>
                </c:pt>
                <c:pt idx="21">
                  <c:v>40178</c:v>
                </c:pt>
                <c:pt idx="22">
                  <c:v>40268</c:v>
                </c:pt>
                <c:pt idx="23">
                  <c:v>40359</c:v>
                </c:pt>
                <c:pt idx="24">
                  <c:v>40451</c:v>
                </c:pt>
                <c:pt idx="25">
                  <c:v>40543</c:v>
                </c:pt>
                <c:pt idx="26">
                  <c:v>40633</c:v>
                </c:pt>
                <c:pt idx="27">
                  <c:v>40724</c:v>
                </c:pt>
                <c:pt idx="28">
                  <c:v>40816</c:v>
                </c:pt>
                <c:pt idx="29">
                  <c:v>40908</c:v>
                </c:pt>
                <c:pt idx="30">
                  <c:v>40999</c:v>
                </c:pt>
                <c:pt idx="31">
                  <c:v>41090</c:v>
                </c:pt>
                <c:pt idx="32">
                  <c:v>41182</c:v>
                </c:pt>
                <c:pt idx="33">
                  <c:v>41274</c:v>
                </c:pt>
                <c:pt idx="34">
                  <c:v>41364</c:v>
                </c:pt>
                <c:pt idx="35">
                  <c:v>41455</c:v>
                </c:pt>
                <c:pt idx="36">
                  <c:v>41547</c:v>
                </c:pt>
                <c:pt idx="37">
                  <c:v>41639</c:v>
                </c:pt>
              </c:numCache>
            </c:numRef>
          </c:cat>
          <c:val>
            <c:numRef>
              <c:f>Foglio2!$BB$36:$BB$73</c:f>
              <c:numCache>
                <c:formatCode>0.0%</c:formatCode>
                <c:ptCount val="38"/>
                <c:pt idx="0">
                  <c:v>7.8700000000000034E-2</c:v>
                </c:pt>
                <c:pt idx="1">
                  <c:v>7.9000000000000223E-2</c:v>
                </c:pt>
                <c:pt idx="2">
                  <c:v>7.8900000000000012E-2</c:v>
                </c:pt>
                <c:pt idx="3">
                  <c:v>7.7200000000000019E-2</c:v>
                </c:pt>
                <c:pt idx="4">
                  <c:v>7.6100000000000001E-2</c:v>
                </c:pt>
                <c:pt idx="5">
                  <c:v>7.5900000000000009E-2</c:v>
                </c:pt>
                <c:pt idx="6">
                  <c:v>7.2600000000000012E-2</c:v>
                </c:pt>
                <c:pt idx="7">
                  <c:v>6.8099999999999994E-2</c:v>
                </c:pt>
                <c:pt idx="8">
                  <c:v>6.6000000000000003E-2</c:v>
                </c:pt>
                <c:pt idx="9">
                  <c:v>6.4699999999999994E-2</c:v>
                </c:pt>
                <c:pt idx="10">
                  <c:v>5.9900000000000113E-2</c:v>
                </c:pt>
                <c:pt idx="11">
                  <c:v>5.9500000000000032E-2</c:v>
                </c:pt>
                <c:pt idx="12">
                  <c:v>6.2000000000000034E-2</c:v>
                </c:pt>
                <c:pt idx="13">
                  <c:v>6.2800000000000022E-2</c:v>
                </c:pt>
                <c:pt idx="14">
                  <c:v>6.4600000000000019E-2</c:v>
                </c:pt>
                <c:pt idx="15">
                  <c:v>6.9200000000000012E-2</c:v>
                </c:pt>
                <c:pt idx="16">
                  <c:v>6.8699999999999997E-2</c:v>
                </c:pt>
                <c:pt idx="17">
                  <c:v>6.88E-2</c:v>
                </c:pt>
                <c:pt idx="18">
                  <c:v>7.3300000000000004E-2</c:v>
                </c:pt>
                <c:pt idx="19">
                  <c:v>7.5300000000000034E-2</c:v>
                </c:pt>
                <c:pt idx="20">
                  <c:v>8.0800000000000025E-2</c:v>
                </c:pt>
                <c:pt idx="21">
                  <c:v>8.2200000000000009E-2</c:v>
                </c:pt>
                <c:pt idx="22">
                  <c:v>8.4900000000000045E-2</c:v>
                </c:pt>
                <c:pt idx="23">
                  <c:v>8.5200000000000026E-2</c:v>
                </c:pt>
                <c:pt idx="24">
                  <c:v>8.3300000000000041E-2</c:v>
                </c:pt>
                <c:pt idx="25">
                  <c:v>8.3200000000000024E-2</c:v>
                </c:pt>
                <c:pt idx="26">
                  <c:v>7.9400000000000123E-2</c:v>
                </c:pt>
                <c:pt idx="27">
                  <c:v>7.9600000000000004E-2</c:v>
                </c:pt>
                <c:pt idx="28">
                  <c:v>8.5900000000000004E-2</c:v>
                </c:pt>
                <c:pt idx="29">
                  <c:v>9.2300000000000021E-2</c:v>
                </c:pt>
                <c:pt idx="30">
                  <c:v>9.9700000000000066E-2</c:v>
                </c:pt>
                <c:pt idx="31">
                  <c:v>0.10610000000000012</c:v>
                </c:pt>
                <c:pt idx="32">
                  <c:v>0.10790000000000002</c:v>
                </c:pt>
                <c:pt idx="33">
                  <c:v>0.1135</c:v>
                </c:pt>
                <c:pt idx="34">
                  <c:v>0.11849999999999998</c:v>
                </c:pt>
                <c:pt idx="35">
                  <c:v>0.1208</c:v>
                </c:pt>
                <c:pt idx="36">
                  <c:v>0.12340000000000002</c:v>
                </c:pt>
                <c:pt idx="37">
                  <c:v>0.126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6735232"/>
        <c:axId val="186741120"/>
      </c:lineChart>
      <c:dateAx>
        <c:axId val="186735232"/>
        <c:scaling>
          <c:orientation val="minMax"/>
        </c:scaling>
        <c:delete val="0"/>
        <c:axPos val="b"/>
        <c:numFmt formatCode="yyyy" sourceLinked="1"/>
        <c:majorTickMark val="out"/>
        <c:minorTickMark val="none"/>
        <c:tickLblPos val="low"/>
        <c:txPr>
          <a:bodyPr rot="0"/>
          <a:lstStyle/>
          <a:p>
            <a:pPr>
              <a:defRPr>
                <a:latin typeface="Calibri" pitchFamily="34" charset="0"/>
              </a:defRPr>
            </a:pPr>
            <a:endParaRPr lang="it-IT"/>
          </a:p>
        </c:txPr>
        <c:crossAx val="186741120"/>
        <c:crosses val="autoZero"/>
        <c:auto val="1"/>
        <c:lblOffset val="100"/>
        <c:baseTimeUnit val="months"/>
        <c:majorUnit val="12"/>
        <c:majorTimeUnit val="months"/>
      </c:dateAx>
      <c:valAx>
        <c:axId val="186741120"/>
        <c:scaling>
          <c:orientation val="minMax"/>
          <c:max val="0.13"/>
          <c:min val="0.05"/>
        </c:scaling>
        <c:delete val="0"/>
        <c:axPos val="l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Calibri" pitchFamily="34" charset="0"/>
              </a:defRPr>
            </a:pPr>
            <a:endParaRPr lang="it-IT"/>
          </a:p>
        </c:txPr>
        <c:crossAx val="1867352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 b="0"/>
      </a:pPr>
      <a:endParaRPr lang="it-IT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5149948293691806E-2"/>
          <c:y val="4.4731585666731334E-2"/>
          <c:w val="0.89281545597906753"/>
          <c:h val="0.81298459369142662"/>
        </c:manualLayout>
      </c:layout>
      <c:lineChart>
        <c:grouping val="standard"/>
        <c:varyColors val="0"/>
        <c:ser>
          <c:idx val="0"/>
          <c:order val="0"/>
          <c:tx>
            <c:strRef>
              <c:f>sorgenti!$L$2</c:f>
              <c:strCache>
                <c:ptCount val="1"/>
                <c:pt idx="0">
                  <c:v>dati grezzi</c:v>
                </c:pt>
              </c:strCache>
            </c:strRef>
          </c:tx>
          <c:spPr>
            <a:ln w="31750">
              <a:solidFill>
                <a:srgbClr val="000000">
                  <a:lumMod val="65000"/>
                  <a:lumOff val="35000"/>
                </a:srgbClr>
              </a:solidFill>
            </a:ln>
          </c:spPr>
          <c:marker>
            <c:symbol val="none"/>
          </c:marker>
          <c:cat>
            <c:strRef>
              <c:f>sorgenti!$K$3:$K$55</c:f>
              <c:strCache>
                <c:ptCount val="53"/>
                <c:pt idx="0">
                  <c:v>1q
 2001</c:v>
                </c:pt>
                <c:pt idx="1">
                  <c:v>2q</c:v>
                </c:pt>
                <c:pt idx="2">
                  <c:v>3q</c:v>
                </c:pt>
                <c:pt idx="3">
                  <c:v>4q</c:v>
                </c:pt>
                <c:pt idx="4">
                  <c:v>1q
 2002</c:v>
                </c:pt>
                <c:pt idx="5">
                  <c:v>2q</c:v>
                </c:pt>
                <c:pt idx="6">
                  <c:v>3q</c:v>
                </c:pt>
                <c:pt idx="7">
                  <c:v>4q</c:v>
                </c:pt>
                <c:pt idx="8">
                  <c:v>1q
 2003</c:v>
                </c:pt>
                <c:pt idx="9">
                  <c:v>2q</c:v>
                </c:pt>
                <c:pt idx="10">
                  <c:v>3q</c:v>
                </c:pt>
                <c:pt idx="11">
                  <c:v>4q</c:v>
                </c:pt>
                <c:pt idx="12">
                  <c:v>1q
 2004</c:v>
                </c:pt>
                <c:pt idx="13">
                  <c:v>2q</c:v>
                </c:pt>
                <c:pt idx="14">
                  <c:v>3q</c:v>
                </c:pt>
                <c:pt idx="15">
                  <c:v>4q</c:v>
                </c:pt>
                <c:pt idx="16">
                  <c:v>1q
 2005</c:v>
                </c:pt>
                <c:pt idx="17">
                  <c:v>2q</c:v>
                </c:pt>
                <c:pt idx="18">
                  <c:v>3q</c:v>
                </c:pt>
                <c:pt idx="19">
                  <c:v>4q</c:v>
                </c:pt>
                <c:pt idx="20">
                  <c:v>1q 
2006</c:v>
                </c:pt>
                <c:pt idx="21">
                  <c:v>2q</c:v>
                </c:pt>
                <c:pt idx="22">
                  <c:v>3q</c:v>
                </c:pt>
                <c:pt idx="23">
                  <c:v>4q</c:v>
                </c:pt>
                <c:pt idx="24">
                  <c:v>1q 
2007</c:v>
                </c:pt>
                <c:pt idx="25">
                  <c:v>2q</c:v>
                </c:pt>
                <c:pt idx="26">
                  <c:v>3q</c:v>
                </c:pt>
                <c:pt idx="27">
                  <c:v>4q</c:v>
                </c:pt>
                <c:pt idx="28">
                  <c:v>1q
 2008</c:v>
                </c:pt>
                <c:pt idx="29">
                  <c:v>2q</c:v>
                </c:pt>
                <c:pt idx="30">
                  <c:v>3q</c:v>
                </c:pt>
                <c:pt idx="31">
                  <c:v>4q</c:v>
                </c:pt>
                <c:pt idx="32">
                  <c:v>1q 
2009</c:v>
                </c:pt>
                <c:pt idx="33">
                  <c:v>2q</c:v>
                </c:pt>
                <c:pt idx="34">
                  <c:v>3q</c:v>
                </c:pt>
                <c:pt idx="35">
                  <c:v>4q</c:v>
                </c:pt>
                <c:pt idx="36">
                  <c:v>1q 
2010</c:v>
                </c:pt>
                <c:pt idx="37">
                  <c:v>2q</c:v>
                </c:pt>
                <c:pt idx="38">
                  <c:v>3q</c:v>
                </c:pt>
                <c:pt idx="39">
                  <c:v>4q</c:v>
                </c:pt>
                <c:pt idx="40">
                  <c:v>1q 
2011</c:v>
                </c:pt>
                <c:pt idx="41">
                  <c:v>2q </c:v>
                </c:pt>
                <c:pt idx="42">
                  <c:v>3q</c:v>
                </c:pt>
                <c:pt idx="43">
                  <c:v>4q</c:v>
                </c:pt>
                <c:pt idx="44">
                  <c:v>1q 
2012</c:v>
                </c:pt>
                <c:pt idx="45">
                  <c:v>2q </c:v>
                </c:pt>
                <c:pt idx="46">
                  <c:v>3q</c:v>
                </c:pt>
                <c:pt idx="47">
                  <c:v>4q</c:v>
                </c:pt>
                <c:pt idx="48">
                  <c:v>1q 
2013</c:v>
                </c:pt>
                <c:pt idx="49">
                  <c:v>2q</c:v>
                </c:pt>
                <c:pt idx="50">
                  <c:v>3q</c:v>
                </c:pt>
                <c:pt idx="51">
                  <c:v>4q</c:v>
                </c:pt>
                <c:pt idx="52">
                  <c:v>1q 
2014</c:v>
                </c:pt>
              </c:strCache>
            </c:strRef>
          </c:cat>
          <c:val>
            <c:numRef>
              <c:f>sorgenti!$L$3:$L$55</c:f>
              <c:numCache>
                <c:formatCode>#,##0</c:formatCode>
                <c:ptCount val="53"/>
                <c:pt idx="0">
                  <c:v>2956</c:v>
                </c:pt>
                <c:pt idx="1">
                  <c:v>3096</c:v>
                </c:pt>
                <c:pt idx="2">
                  <c:v>1882</c:v>
                </c:pt>
                <c:pt idx="3">
                  <c:v>3441</c:v>
                </c:pt>
                <c:pt idx="4">
                  <c:v>3027</c:v>
                </c:pt>
                <c:pt idx="5">
                  <c:v>2882</c:v>
                </c:pt>
                <c:pt idx="6">
                  <c:v>1803</c:v>
                </c:pt>
                <c:pt idx="7">
                  <c:v>3160</c:v>
                </c:pt>
                <c:pt idx="8">
                  <c:v>2910</c:v>
                </c:pt>
                <c:pt idx="9">
                  <c:v>2864</c:v>
                </c:pt>
                <c:pt idx="10">
                  <c:v>1796</c:v>
                </c:pt>
                <c:pt idx="11">
                  <c:v>3371</c:v>
                </c:pt>
                <c:pt idx="12">
                  <c:v>3032</c:v>
                </c:pt>
                <c:pt idx="13">
                  <c:v>3184</c:v>
                </c:pt>
                <c:pt idx="14">
                  <c:v>2056</c:v>
                </c:pt>
                <c:pt idx="15">
                  <c:v>3468</c:v>
                </c:pt>
                <c:pt idx="16">
                  <c:v>3156</c:v>
                </c:pt>
                <c:pt idx="17">
                  <c:v>3490</c:v>
                </c:pt>
                <c:pt idx="18">
                  <c:v>2144</c:v>
                </c:pt>
                <c:pt idx="19">
                  <c:v>3627</c:v>
                </c:pt>
                <c:pt idx="20">
                  <c:v>3162</c:v>
                </c:pt>
                <c:pt idx="21">
                  <c:v>2923</c:v>
                </c:pt>
                <c:pt idx="22">
                  <c:v>1780</c:v>
                </c:pt>
                <c:pt idx="23">
                  <c:v>2580</c:v>
                </c:pt>
                <c:pt idx="24">
                  <c:v>1843</c:v>
                </c:pt>
                <c:pt idx="25">
                  <c:v>1603</c:v>
                </c:pt>
                <c:pt idx="26">
                  <c:v>954</c:v>
                </c:pt>
                <c:pt idx="27">
                  <c:v>1754</c:v>
                </c:pt>
                <c:pt idx="28">
                  <c:v>1765</c:v>
                </c:pt>
                <c:pt idx="29">
                  <c:v>2002</c:v>
                </c:pt>
                <c:pt idx="30">
                  <c:v>1246</c:v>
                </c:pt>
                <c:pt idx="31">
                  <c:v>2498</c:v>
                </c:pt>
                <c:pt idx="32">
                  <c:v>2195</c:v>
                </c:pt>
                <c:pt idx="33">
                  <c:v>2407</c:v>
                </c:pt>
                <c:pt idx="34">
                  <c:v>1737</c:v>
                </c:pt>
                <c:pt idx="35">
                  <c:v>3044</c:v>
                </c:pt>
                <c:pt idx="36">
                  <c:v>2809</c:v>
                </c:pt>
                <c:pt idx="37">
                  <c:v>2968</c:v>
                </c:pt>
                <c:pt idx="38">
                  <c:v>2066</c:v>
                </c:pt>
                <c:pt idx="39">
                  <c:v>3389</c:v>
                </c:pt>
                <c:pt idx="40">
                  <c:v>3023</c:v>
                </c:pt>
                <c:pt idx="41">
                  <c:v>3392</c:v>
                </c:pt>
                <c:pt idx="42">
                  <c:v>2212</c:v>
                </c:pt>
                <c:pt idx="43">
                  <c:v>3522</c:v>
                </c:pt>
                <c:pt idx="44">
                  <c:v>3193</c:v>
                </c:pt>
                <c:pt idx="45">
                  <c:v>3305</c:v>
                </c:pt>
                <c:pt idx="46">
                  <c:v>2327</c:v>
                </c:pt>
                <c:pt idx="47">
                  <c:v>3703</c:v>
                </c:pt>
                <c:pt idx="48">
                  <c:v>3642</c:v>
                </c:pt>
                <c:pt idx="49">
                  <c:v>3711</c:v>
                </c:pt>
                <c:pt idx="50">
                  <c:v>2597</c:v>
                </c:pt>
                <c:pt idx="51">
                  <c:v>4179</c:v>
                </c:pt>
                <c:pt idx="52">
                  <c:v>3811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7078912"/>
        <c:axId val="187105280"/>
      </c:lineChart>
      <c:lineChart>
        <c:grouping val="standard"/>
        <c:varyColors val="0"/>
        <c:ser>
          <c:idx val="1"/>
          <c:order val="1"/>
          <c:tx>
            <c:strRef>
              <c:f>sorgenti!$M$2</c:f>
              <c:strCache>
                <c:ptCount val="1"/>
                <c:pt idx="0">
                  <c:v>destagionalizzata e corretta per i gg lavorativi</c:v>
                </c:pt>
              </c:strCache>
            </c:strRef>
          </c:tx>
          <c:spPr>
            <a:ln w="38100">
              <a:solidFill>
                <a:schemeClr val="accent1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strRef>
              <c:f>sorgenti!$K$3:$K$55</c:f>
              <c:strCache>
                <c:ptCount val="53"/>
                <c:pt idx="0">
                  <c:v>1q
 2001</c:v>
                </c:pt>
                <c:pt idx="1">
                  <c:v>2q</c:v>
                </c:pt>
                <c:pt idx="2">
                  <c:v>3q</c:v>
                </c:pt>
                <c:pt idx="3">
                  <c:v>4q</c:v>
                </c:pt>
                <c:pt idx="4">
                  <c:v>1q
 2002</c:v>
                </c:pt>
                <c:pt idx="5">
                  <c:v>2q</c:v>
                </c:pt>
                <c:pt idx="6">
                  <c:v>3q</c:v>
                </c:pt>
                <c:pt idx="7">
                  <c:v>4q</c:v>
                </c:pt>
                <c:pt idx="8">
                  <c:v>1q
 2003</c:v>
                </c:pt>
                <c:pt idx="9">
                  <c:v>2q</c:v>
                </c:pt>
                <c:pt idx="10">
                  <c:v>3q</c:v>
                </c:pt>
                <c:pt idx="11">
                  <c:v>4q</c:v>
                </c:pt>
                <c:pt idx="12">
                  <c:v>1q
 2004</c:v>
                </c:pt>
                <c:pt idx="13">
                  <c:v>2q</c:v>
                </c:pt>
                <c:pt idx="14">
                  <c:v>3q</c:v>
                </c:pt>
                <c:pt idx="15">
                  <c:v>4q</c:v>
                </c:pt>
                <c:pt idx="16">
                  <c:v>1q
 2005</c:v>
                </c:pt>
                <c:pt idx="17">
                  <c:v>2q</c:v>
                </c:pt>
                <c:pt idx="18">
                  <c:v>3q</c:v>
                </c:pt>
                <c:pt idx="19">
                  <c:v>4q</c:v>
                </c:pt>
                <c:pt idx="20">
                  <c:v>1q 
2006</c:v>
                </c:pt>
                <c:pt idx="21">
                  <c:v>2q</c:v>
                </c:pt>
                <c:pt idx="22">
                  <c:v>3q</c:v>
                </c:pt>
                <c:pt idx="23">
                  <c:v>4q</c:v>
                </c:pt>
                <c:pt idx="24">
                  <c:v>1q 
2007</c:v>
                </c:pt>
                <c:pt idx="25">
                  <c:v>2q</c:v>
                </c:pt>
                <c:pt idx="26">
                  <c:v>3q</c:v>
                </c:pt>
                <c:pt idx="27">
                  <c:v>4q</c:v>
                </c:pt>
                <c:pt idx="28">
                  <c:v>1q
 2008</c:v>
                </c:pt>
                <c:pt idx="29">
                  <c:v>2q</c:v>
                </c:pt>
                <c:pt idx="30">
                  <c:v>3q</c:v>
                </c:pt>
                <c:pt idx="31">
                  <c:v>4q</c:v>
                </c:pt>
                <c:pt idx="32">
                  <c:v>1q 
2009</c:v>
                </c:pt>
                <c:pt idx="33">
                  <c:v>2q</c:v>
                </c:pt>
                <c:pt idx="34">
                  <c:v>3q</c:v>
                </c:pt>
                <c:pt idx="35">
                  <c:v>4q</c:v>
                </c:pt>
                <c:pt idx="36">
                  <c:v>1q 
2010</c:v>
                </c:pt>
                <c:pt idx="37">
                  <c:v>2q</c:v>
                </c:pt>
                <c:pt idx="38">
                  <c:v>3q</c:v>
                </c:pt>
                <c:pt idx="39">
                  <c:v>4q</c:v>
                </c:pt>
                <c:pt idx="40">
                  <c:v>1q 
2011</c:v>
                </c:pt>
                <c:pt idx="41">
                  <c:v>2q </c:v>
                </c:pt>
                <c:pt idx="42">
                  <c:v>3q</c:v>
                </c:pt>
                <c:pt idx="43">
                  <c:v>4q</c:v>
                </c:pt>
                <c:pt idx="44">
                  <c:v>1q 
2012</c:v>
                </c:pt>
                <c:pt idx="45">
                  <c:v>2q </c:v>
                </c:pt>
                <c:pt idx="46">
                  <c:v>3q</c:v>
                </c:pt>
                <c:pt idx="47">
                  <c:v>4q</c:v>
                </c:pt>
                <c:pt idx="48">
                  <c:v>1q 
2013</c:v>
                </c:pt>
                <c:pt idx="49">
                  <c:v>2q</c:v>
                </c:pt>
                <c:pt idx="50">
                  <c:v>3q</c:v>
                </c:pt>
                <c:pt idx="51">
                  <c:v>4q</c:v>
                </c:pt>
                <c:pt idx="52">
                  <c:v>1q 
2014</c:v>
                </c:pt>
              </c:strCache>
            </c:strRef>
          </c:cat>
          <c:val>
            <c:numRef>
              <c:f>sorgenti!$M$3:$M$55</c:f>
              <c:numCache>
                <c:formatCode>_-* #,##0.0_-;\-* #,##0.0_-;_-* "-"??_-;_-@_-</c:formatCode>
                <c:ptCount val="53"/>
                <c:pt idx="0">
                  <c:v>2776.1211800000001</c:v>
                </c:pt>
                <c:pt idx="1">
                  <c:v>2870.1333900000022</c:v>
                </c:pt>
                <c:pt idx="2">
                  <c:v>2783.7933100000118</c:v>
                </c:pt>
                <c:pt idx="3">
                  <c:v>2890.3707700000109</c:v>
                </c:pt>
                <c:pt idx="4">
                  <c:v>2842.5235299999999</c:v>
                </c:pt>
                <c:pt idx="5">
                  <c:v>2673.8560299999999</c:v>
                </c:pt>
                <c:pt idx="6">
                  <c:v>2663.3625699999998</c:v>
                </c:pt>
                <c:pt idx="7">
                  <c:v>2656.7122399999998</c:v>
                </c:pt>
                <c:pt idx="8">
                  <c:v>2736.3798000000002</c:v>
                </c:pt>
                <c:pt idx="9">
                  <c:v>2656.3736600000002</c:v>
                </c:pt>
                <c:pt idx="10">
                  <c:v>2644.3045499999998</c:v>
                </c:pt>
                <c:pt idx="11">
                  <c:v>2839.0332600000002</c:v>
                </c:pt>
                <c:pt idx="12">
                  <c:v>2860.12725</c:v>
                </c:pt>
                <c:pt idx="13">
                  <c:v>2949.67227</c:v>
                </c:pt>
                <c:pt idx="14">
                  <c:v>3012.6183099999998</c:v>
                </c:pt>
                <c:pt idx="15">
                  <c:v>2926.48461</c:v>
                </c:pt>
                <c:pt idx="16">
                  <c:v>2987.8315700000176</c:v>
                </c:pt>
                <c:pt idx="17">
                  <c:v>3233.9366799999998</c:v>
                </c:pt>
                <c:pt idx="18">
                  <c:v>3126.9536499999999</c:v>
                </c:pt>
                <c:pt idx="19">
                  <c:v>3061.2685999999867</c:v>
                </c:pt>
                <c:pt idx="20">
                  <c:v>3000.2405199999998</c:v>
                </c:pt>
                <c:pt idx="21">
                  <c:v>2713.4530100000129</c:v>
                </c:pt>
                <c:pt idx="22">
                  <c:v>2586.8726700000002</c:v>
                </c:pt>
                <c:pt idx="23">
                  <c:v>2176.0572699999998</c:v>
                </c:pt>
                <c:pt idx="24">
                  <c:v>1751.19569</c:v>
                </c:pt>
                <c:pt idx="25">
                  <c:v>1490.41913</c:v>
                </c:pt>
                <c:pt idx="26">
                  <c:v>1385.3274299999998</c:v>
                </c:pt>
                <c:pt idx="27">
                  <c:v>1482.44622</c:v>
                </c:pt>
                <c:pt idx="28">
                  <c:v>1679.0879600000001</c:v>
                </c:pt>
                <c:pt idx="29">
                  <c:v>1858.34268</c:v>
                </c:pt>
                <c:pt idx="30">
                  <c:v>1798.9715600000011</c:v>
                </c:pt>
                <c:pt idx="31">
                  <c:v>2116.7655100000002</c:v>
                </c:pt>
                <c:pt idx="32">
                  <c:v>2096.2624199999987</c:v>
                </c:pt>
                <c:pt idx="33">
                  <c:v>2236.8015900000119</c:v>
                </c:pt>
                <c:pt idx="34">
                  <c:v>2487.4235699999999</c:v>
                </c:pt>
                <c:pt idx="35">
                  <c:v>2590.0033699999999</c:v>
                </c:pt>
                <c:pt idx="36">
                  <c:v>2690.2205899999881</c:v>
                </c:pt>
                <c:pt idx="37">
                  <c:v>2758.9019200000002</c:v>
                </c:pt>
                <c:pt idx="38">
                  <c:v>2935.5657799999999</c:v>
                </c:pt>
                <c:pt idx="39">
                  <c:v>2900.2331200000012</c:v>
                </c:pt>
                <c:pt idx="40">
                  <c:v>2899.5036700000001</c:v>
                </c:pt>
                <c:pt idx="41">
                  <c:v>3153.5106000000001</c:v>
                </c:pt>
                <c:pt idx="42">
                  <c:v>3123.9008599999997</c:v>
                </c:pt>
                <c:pt idx="43">
                  <c:v>3027.7147</c:v>
                </c:pt>
                <c:pt idx="44">
                  <c:v>3061.7883999999881</c:v>
                </c:pt>
                <c:pt idx="45">
                  <c:v>3077.3456000000001</c:v>
                </c:pt>
                <c:pt idx="46">
                  <c:v>3274.38562</c:v>
                </c:pt>
                <c:pt idx="47">
                  <c:v>3192.21074</c:v>
                </c:pt>
                <c:pt idx="48">
                  <c:v>3488.57296</c:v>
                </c:pt>
                <c:pt idx="49">
                  <c:v>3459.1098299999867</c:v>
                </c:pt>
                <c:pt idx="50">
                  <c:v>3646.7165</c:v>
                </c:pt>
                <c:pt idx="51">
                  <c:v>3606.42967</c:v>
                </c:pt>
                <c:pt idx="52">
                  <c:v>3650.1354000000001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7106816"/>
        <c:axId val="187108352"/>
      </c:lineChart>
      <c:catAx>
        <c:axId val="187078912"/>
        <c:scaling>
          <c:orientation val="minMax"/>
        </c:scaling>
        <c:delete val="0"/>
        <c:axPos val="b"/>
        <c:numFmt formatCode="mmm\-yy" sourceLinked="0"/>
        <c:majorTickMark val="out"/>
        <c:minorTickMark val="none"/>
        <c:tickLblPos val="low"/>
        <c:txPr>
          <a:bodyPr rot="0" vert="horz"/>
          <a:lstStyle/>
          <a:p>
            <a:pPr>
              <a:defRPr sz="1200" b="0"/>
            </a:pPr>
            <a:endParaRPr lang="it-IT"/>
          </a:p>
        </c:txPr>
        <c:crossAx val="187105280"/>
        <c:crossesAt val="0"/>
        <c:auto val="1"/>
        <c:lblAlgn val="ctr"/>
        <c:lblOffset val="100"/>
        <c:tickLblSkip val="8"/>
        <c:tickMarkSkip val="1"/>
        <c:noMultiLvlLbl val="0"/>
      </c:catAx>
      <c:valAx>
        <c:axId val="187105280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200" b="0"/>
            </a:pPr>
            <a:endParaRPr lang="it-IT"/>
          </a:p>
        </c:txPr>
        <c:crossAx val="187078912"/>
        <c:crosses val="autoZero"/>
        <c:crossBetween val="between"/>
      </c:valAx>
      <c:catAx>
        <c:axId val="187106816"/>
        <c:scaling>
          <c:orientation val="minMax"/>
        </c:scaling>
        <c:delete val="1"/>
        <c:axPos val="b"/>
        <c:majorTickMark val="out"/>
        <c:minorTickMark val="none"/>
        <c:tickLblPos val="none"/>
        <c:crossAx val="187108352"/>
        <c:crosses val="autoZero"/>
        <c:auto val="1"/>
        <c:lblAlgn val="ctr"/>
        <c:lblOffset val="100"/>
        <c:noMultiLvlLbl val="0"/>
      </c:catAx>
      <c:valAx>
        <c:axId val="187108352"/>
        <c:scaling>
          <c:orientation val="minMax"/>
          <c:max val="14000"/>
          <c:min val="5000"/>
        </c:scaling>
        <c:delete val="1"/>
        <c:axPos val="r"/>
        <c:numFmt formatCode="_-* #,##0.0_-;\-* #,##0.0_-;_-* &quot;-&quot;??_-;_-@_-" sourceLinked="1"/>
        <c:majorTickMark val="out"/>
        <c:minorTickMark val="none"/>
        <c:tickLblPos val="none"/>
        <c:crossAx val="187106816"/>
        <c:crosses val="max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400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it-IT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96288507414834E-2"/>
          <c:y val="8.3361368585315912E-2"/>
          <c:w val="0.88454671426941189"/>
          <c:h val="0.8224242668133267"/>
        </c:manualLayout>
      </c:layout>
      <c:lineChart>
        <c:grouping val="standard"/>
        <c:varyColors val="0"/>
        <c:ser>
          <c:idx val="0"/>
          <c:order val="0"/>
          <c:spPr>
            <a:ln w="38100">
              <a:solidFill>
                <a:srgbClr val="000000">
                  <a:lumMod val="65000"/>
                  <a:lumOff val="35000"/>
                </a:srgbClr>
              </a:solidFill>
            </a:ln>
          </c:spPr>
          <c:marker>
            <c:symbol val="none"/>
          </c:marker>
          <c:cat>
            <c:numRef>
              <c:f>'0. per tipoA'!$A$19:$A$55</c:f>
              <c:numCache>
                <c:formatCode>mmm\-yy</c:formatCode>
                <c:ptCount val="37"/>
                <c:pt idx="0">
                  <c:v>38412</c:v>
                </c:pt>
                <c:pt idx="1">
                  <c:v>38504</c:v>
                </c:pt>
                <c:pt idx="2">
                  <c:v>38596</c:v>
                </c:pt>
                <c:pt idx="3">
                  <c:v>38687</c:v>
                </c:pt>
                <c:pt idx="4">
                  <c:v>38777</c:v>
                </c:pt>
                <c:pt idx="5">
                  <c:v>38869</c:v>
                </c:pt>
                <c:pt idx="6">
                  <c:v>38961</c:v>
                </c:pt>
                <c:pt idx="7">
                  <c:v>39052</c:v>
                </c:pt>
                <c:pt idx="8">
                  <c:v>39142</c:v>
                </c:pt>
                <c:pt idx="9">
                  <c:v>39234</c:v>
                </c:pt>
                <c:pt idx="10">
                  <c:v>39326</c:v>
                </c:pt>
                <c:pt idx="11">
                  <c:v>39417</c:v>
                </c:pt>
                <c:pt idx="12">
                  <c:v>39508</c:v>
                </c:pt>
                <c:pt idx="13">
                  <c:v>39600</c:v>
                </c:pt>
                <c:pt idx="14">
                  <c:v>39692</c:v>
                </c:pt>
                <c:pt idx="15">
                  <c:v>39783</c:v>
                </c:pt>
                <c:pt idx="16">
                  <c:v>39873</c:v>
                </c:pt>
                <c:pt idx="17">
                  <c:v>39965</c:v>
                </c:pt>
                <c:pt idx="18">
                  <c:v>40057</c:v>
                </c:pt>
                <c:pt idx="19">
                  <c:v>40148</c:v>
                </c:pt>
                <c:pt idx="20">
                  <c:v>40238</c:v>
                </c:pt>
                <c:pt idx="21">
                  <c:v>40330</c:v>
                </c:pt>
                <c:pt idx="22">
                  <c:v>40422</c:v>
                </c:pt>
                <c:pt idx="23">
                  <c:v>40513</c:v>
                </c:pt>
                <c:pt idx="24">
                  <c:v>40603</c:v>
                </c:pt>
                <c:pt idx="25">
                  <c:v>40695</c:v>
                </c:pt>
                <c:pt idx="26">
                  <c:v>40787</c:v>
                </c:pt>
                <c:pt idx="27">
                  <c:v>40878</c:v>
                </c:pt>
                <c:pt idx="28">
                  <c:v>40969</c:v>
                </c:pt>
                <c:pt idx="29">
                  <c:v>41061</c:v>
                </c:pt>
                <c:pt idx="30">
                  <c:v>41153</c:v>
                </c:pt>
                <c:pt idx="31">
                  <c:v>41244</c:v>
                </c:pt>
                <c:pt idx="32">
                  <c:v>41334</c:v>
                </c:pt>
                <c:pt idx="33">
                  <c:v>41426</c:v>
                </c:pt>
                <c:pt idx="34">
                  <c:v>41518</c:v>
                </c:pt>
                <c:pt idx="35">
                  <c:v>41609</c:v>
                </c:pt>
                <c:pt idx="36">
                  <c:v>41699</c:v>
                </c:pt>
              </c:numCache>
            </c:numRef>
          </c:cat>
          <c:val>
            <c:numRef>
              <c:f>'0. per tipoA'!$C$19:$C$55</c:f>
              <c:numCache>
                <c:formatCode>General</c:formatCode>
                <c:ptCount val="37"/>
                <c:pt idx="0">
                  <c:v>53</c:v>
                </c:pt>
                <c:pt idx="1">
                  <c:v>80</c:v>
                </c:pt>
                <c:pt idx="2">
                  <c:v>96</c:v>
                </c:pt>
                <c:pt idx="3">
                  <c:v>82</c:v>
                </c:pt>
                <c:pt idx="4">
                  <c:v>91</c:v>
                </c:pt>
                <c:pt idx="5">
                  <c:v>103</c:v>
                </c:pt>
                <c:pt idx="6">
                  <c:v>87</c:v>
                </c:pt>
                <c:pt idx="7">
                  <c:v>100</c:v>
                </c:pt>
                <c:pt idx="8">
                  <c:v>111</c:v>
                </c:pt>
                <c:pt idx="9">
                  <c:v>94</c:v>
                </c:pt>
                <c:pt idx="10">
                  <c:v>92</c:v>
                </c:pt>
                <c:pt idx="11">
                  <c:v>125</c:v>
                </c:pt>
                <c:pt idx="12">
                  <c:v>106</c:v>
                </c:pt>
                <c:pt idx="13">
                  <c:v>143</c:v>
                </c:pt>
                <c:pt idx="14">
                  <c:v>135</c:v>
                </c:pt>
                <c:pt idx="15">
                  <c:v>183</c:v>
                </c:pt>
                <c:pt idx="16">
                  <c:v>205</c:v>
                </c:pt>
                <c:pt idx="17">
                  <c:v>246</c:v>
                </c:pt>
                <c:pt idx="18">
                  <c:v>233</c:v>
                </c:pt>
                <c:pt idx="19">
                  <c:v>277</c:v>
                </c:pt>
                <c:pt idx="20">
                  <c:v>285</c:v>
                </c:pt>
                <c:pt idx="21">
                  <c:v>259</c:v>
                </c:pt>
                <c:pt idx="22">
                  <c:v>195</c:v>
                </c:pt>
                <c:pt idx="23">
                  <c:v>287</c:v>
                </c:pt>
                <c:pt idx="24">
                  <c:v>250</c:v>
                </c:pt>
                <c:pt idx="25">
                  <c:v>268</c:v>
                </c:pt>
                <c:pt idx="26">
                  <c:v>207</c:v>
                </c:pt>
                <c:pt idx="27">
                  <c:v>251</c:v>
                </c:pt>
                <c:pt idx="28">
                  <c:v>267</c:v>
                </c:pt>
                <c:pt idx="29">
                  <c:v>325</c:v>
                </c:pt>
                <c:pt idx="30">
                  <c:v>264</c:v>
                </c:pt>
                <c:pt idx="31">
                  <c:v>263</c:v>
                </c:pt>
                <c:pt idx="32">
                  <c:v>487</c:v>
                </c:pt>
                <c:pt idx="33">
                  <c:v>657</c:v>
                </c:pt>
                <c:pt idx="34">
                  <c:v>522</c:v>
                </c:pt>
                <c:pt idx="35">
                  <c:v>618</c:v>
                </c:pt>
                <c:pt idx="36">
                  <c:v>522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7128064"/>
        <c:axId val="187142144"/>
      </c:lineChart>
      <c:dateAx>
        <c:axId val="187128064"/>
        <c:scaling>
          <c:orientation val="minMax"/>
        </c:scaling>
        <c:delete val="0"/>
        <c:axPos val="b"/>
        <c:numFmt formatCode="mmm\-yy" sourceLinked="0"/>
        <c:majorTickMark val="out"/>
        <c:minorTickMark val="none"/>
        <c:tickLblPos val="low"/>
        <c:txPr>
          <a:bodyPr rot="0" vert="horz"/>
          <a:lstStyle/>
          <a:p>
            <a:pPr>
              <a:defRPr sz="1200" b="0"/>
            </a:pPr>
            <a:endParaRPr lang="it-IT"/>
          </a:p>
        </c:txPr>
        <c:crossAx val="187142144"/>
        <c:crossesAt val="0"/>
        <c:auto val="1"/>
        <c:lblOffset val="100"/>
        <c:baseTimeUnit val="months"/>
      </c:dateAx>
      <c:valAx>
        <c:axId val="187142144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200" b="0"/>
            </a:pPr>
            <a:endParaRPr lang="it-IT"/>
          </a:p>
        </c:txPr>
        <c:crossAx val="18712806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400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it-IT"/>
    </a:p>
  </c:tx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0341261633919381E-2"/>
          <c:y val="0.10202582004381242"/>
          <c:w val="0.9793174767321613"/>
          <c:h val="0.78142009536668"/>
        </c:manualLayout>
      </c:layout>
      <c:lineChart>
        <c:grouping val="standard"/>
        <c:varyColors val="0"/>
        <c:ser>
          <c:idx val="0"/>
          <c:order val="0"/>
          <c:tx>
            <c:v>average years</c:v>
          </c:tx>
          <c:spPr>
            <a:ln w="38100">
              <a:solidFill>
                <a:srgbClr val="002060"/>
              </a:solidFill>
              <a:prstDash val="solid"/>
            </a:ln>
          </c:spPr>
          <c:marker>
            <c:symbol val="none"/>
          </c:marker>
          <c:dLbls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8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it-I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Foglio2!$A$2:$A$15</c:f>
              <c:numCache>
                <c:formatCode>General</c:formatCode>
                <c:ptCount val="1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</c:numCache>
            </c:numRef>
          </c:cat>
          <c:val>
            <c:numRef>
              <c:f>Foglio2!$F$2:$F$15</c:f>
              <c:numCache>
                <c:formatCode>_(* #,##0.00_);_(* \(#,##0.00\);_(* "-"??_);_(@_)</c:formatCode>
                <c:ptCount val="14"/>
                <c:pt idx="0">
                  <c:v>5.8131352121223685</c:v>
                </c:pt>
                <c:pt idx="1">
                  <c:v>6.0965861848310734</c:v>
                </c:pt>
                <c:pt idx="2">
                  <c:v>6.3275544187640635</c:v>
                </c:pt>
                <c:pt idx="3">
                  <c:v>6.7897771362205894</c:v>
                </c:pt>
                <c:pt idx="4">
                  <c:v>7.0751175953892975</c:v>
                </c:pt>
                <c:pt idx="5">
                  <c:v>7.163087235434122</c:v>
                </c:pt>
                <c:pt idx="6">
                  <c:v>7.4287016908794703</c:v>
                </c:pt>
                <c:pt idx="7">
                  <c:v>7.4462326394655314</c:v>
                </c:pt>
                <c:pt idx="8">
                  <c:v>8.0985931476024682</c:v>
                </c:pt>
                <c:pt idx="9">
                  <c:v>8.5491541809360481</c:v>
                </c:pt>
                <c:pt idx="10">
                  <c:v>8.9243913250999984</c:v>
                </c:pt>
                <c:pt idx="11">
                  <c:v>8.8864791826788814</c:v>
                </c:pt>
                <c:pt idx="12">
                  <c:v>8.3817243738287743</c:v>
                </c:pt>
                <c:pt idx="13">
                  <c:v>7.928595487072057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6796288"/>
        <c:axId val="186810368"/>
      </c:lineChart>
      <c:catAx>
        <c:axId val="186796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186810368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86810368"/>
        <c:scaling>
          <c:orientation val="minMax"/>
          <c:max val="9"/>
          <c:min val="0"/>
        </c:scaling>
        <c:delete val="1"/>
        <c:axPos val="l"/>
        <c:numFmt formatCode="_(* #,##0.00_);_(* \(#,##0.00\);_(* &quot;-&quot;??_);_(@_)" sourceLinked="1"/>
        <c:majorTickMark val="out"/>
        <c:minorTickMark val="none"/>
        <c:tickLblPos val="none"/>
        <c:crossAx val="186796288"/>
        <c:crosses val="autoZero"/>
        <c:crossBetween val="between"/>
        <c:majorUnit val="1"/>
        <c:minorUnit val="0.2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it-IT"/>
    </a:p>
  </c:tx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v>casi</c:v>
          </c:tx>
          <c:spPr>
            <a:solidFill>
              <a:schemeClr val="bg2">
                <a:lumMod val="25000"/>
              </a:schemeClr>
            </a:solidFill>
          </c:spPr>
          <c:invertIfNegative val="0"/>
          <c:cat>
            <c:numRef>
              <c:f>Foglio2!$Q$200:$Q$620</c:f>
              <c:numCache>
                <c:formatCode>General</c:formatCode>
                <c:ptCount val="4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</c:numCache>
            </c:numRef>
          </c:cat>
          <c:val>
            <c:numRef>
              <c:f>Foglio2!$U$200:$U$620</c:f>
              <c:numCache>
                <c:formatCode>General</c:formatCode>
                <c:ptCount val="421"/>
                <c:pt idx="0">
                  <c:v>19</c:v>
                </c:pt>
                <c:pt idx="1">
                  <c:v>8</c:v>
                </c:pt>
                <c:pt idx="2">
                  <c:v>38</c:v>
                </c:pt>
                <c:pt idx="3">
                  <c:v>52</c:v>
                </c:pt>
                <c:pt idx="4">
                  <c:v>83</c:v>
                </c:pt>
                <c:pt idx="5">
                  <c:v>135</c:v>
                </c:pt>
                <c:pt idx="6">
                  <c:v>138</c:v>
                </c:pt>
                <c:pt idx="7">
                  <c:v>181</c:v>
                </c:pt>
                <c:pt idx="8">
                  <c:v>185</c:v>
                </c:pt>
                <c:pt idx="9">
                  <c:v>197</c:v>
                </c:pt>
                <c:pt idx="10">
                  <c:v>189</c:v>
                </c:pt>
                <c:pt idx="11">
                  <c:v>249</c:v>
                </c:pt>
                <c:pt idx="12">
                  <c:v>215</c:v>
                </c:pt>
                <c:pt idx="13">
                  <c:v>193</c:v>
                </c:pt>
                <c:pt idx="14">
                  <c:v>191</c:v>
                </c:pt>
                <c:pt idx="15">
                  <c:v>156</c:v>
                </c:pt>
                <c:pt idx="16">
                  <c:v>169</c:v>
                </c:pt>
                <c:pt idx="17">
                  <c:v>171</c:v>
                </c:pt>
                <c:pt idx="18">
                  <c:v>181</c:v>
                </c:pt>
                <c:pt idx="19">
                  <c:v>183</c:v>
                </c:pt>
                <c:pt idx="20">
                  <c:v>194</c:v>
                </c:pt>
                <c:pt idx="21">
                  <c:v>180</c:v>
                </c:pt>
                <c:pt idx="22">
                  <c:v>183</c:v>
                </c:pt>
                <c:pt idx="23">
                  <c:v>237</c:v>
                </c:pt>
                <c:pt idx="24">
                  <c:v>203</c:v>
                </c:pt>
                <c:pt idx="25">
                  <c:v>200</c:v>
                </c:pt>
                <c:pt idx="26">
                  <c:v>209</c:v>
                </c:pt>
                <c:pt idx="27">
                  <c:v>196</c:v>
                </c:pt>
                <c:pt idx="28">
                  <c:v>218</c:v>
                </c:pt>
                <c:pt idx="29">
                  <c:v>174</c:v>
                </c:pt>
                <c:pt idx="30">
                  <c:v>141</c:v>
                </c:pt>
                <c:pt idx="31">
                  <c:v>223</c:v>
                </c:pt>
                <c:pt idx="32">
                  <c:v>176</c:v>
                </c:pt>
                <c:pt idx="33">
                  <c:v>146</c:v>
                </c:pt>
                <c:pt idx="34">
                  <c:v>191</c:v>
                </c:pt>
                <c:pt idx="35">
                  <c:v>164</c:v>
                </c:pt>
                <c:pt idx="36">
                  <c:v>154</c:v>
                </c:pt>
                <c:pt idx="37">
                  <c:v>178</c:v>
                </c:pt>
                <c:pt idx="38">
                  <c:v>162</c:v>
                </c:pt>
                <c:pt idx="39">
                  <c:v>143</c:v>
                </c:pt>
                <c:pt idx="40">
                  <c:v>157</c:v>
                </c:pt>
                <c:pt idx="41">
                  <c:v>140</c:v>
                </c:pt>
                <c:pt idx="42">
                  <c:v>157</c:v>
                </c:pt>
                <c:pt idx="43">
                  <c:v>172</c:v>
                </c:pt>
                <c:pt idx="44">
                  <c:v>115</c:v>
                </c:pt>
                <c:pt idx="45">
                  <c:v>121</c:v>
                </c:pt>
                <c:pt idx="46">
                  <c:v>130</c:v>
                </c:pt>
                <c:pt idx="47">
                  <c:v>127</c:v>
                </c:pt>
                <c:pt idx="48">
                  <c:v>123</c:v>
                </c:pt>
                <c:pt idx="49">
                  <c:v>106</c:v>
                </c:pt>
                <c:pt idx="50">
                  <c:v>102</c:v>
                </c:pt>
                <c:pt idx="51">
                  <c:v>87</c:v>
                </c:pt>
                <c:pt idx="52">
                  <c:v>99</c:v>
                </c:pt>
                <c:pt idx="53">
                  <c:v>105</c:v>
                </c:pt>
                <c:pt idx="54">
                  <c:v>102</c:v>
                </c:pt>
                <c:pt idx="55">
                  <c:v>87</c:v>
                </c:pt>
                <c:pt idx="56">
                  <c:v>84</c:v>
                </c:pt>
                <c:pt idx="57">
                  <c:v>101</c:v>
                </c:pt>
                <c:pt idx="58">
                  <c:v>93</c:v>
                </c:pt>
                <c:pt idx="59">
                  <c:v>80</c:v>
                </c:pt>
                <c:pt idx="60">
                  <c:v>81</c:v>
                </c:pt>
                <c:pt idx="61">
                  <c:v>79</c:v>
                </c:pt>
                <c:pt idx="62">
                  <c:v>72</c:v>
                </c:pt>
                <c:pt idx="63">
                  <c:v>82</c:v>
                </c:pt>
                <c:pt idx="64">
                  <c:v>87</c:v>
                </c:pt>
                <c:pt idx="65">
                  <c:v>83</c:v>
                </c:pt>
                <c:pt idx="66">
                  <c:v>83</c:v>
                </c:pt>
                <c:pt idx="67">
                  <c:v>95</c:v>
                </c:pt>
                <c:pt idx="68">
                  <c:v>86</c:v>
                </c:pt>
                <c:pt idx="69">
                  <c:v>98</c:v>
                </c:pt>
                <c:pt idx="70">
                  <c:v>93</c:v>
                </c:pt>
                <c:pt idx="71">
                  <c:v>91</c:v>
                </c:pt>
                <c:pt idx="72">
                  <c:v>82</c:v>
                </c:pt>
                <c:pt idx="73">
                  <c:v>102</c:v>
                </c:pt>
                <c:pt idx="74">
                  <c:v>88</c:v>
                </c:pt>
                <c:pt idx="75">
                  <c:v>95</c:v>
                </c:pt>
                <c:pt idx="76">
                  <c:v>92</c:v>
                </c:pt>
                <c:pt idx="77">
                  <c:v>100</c:v>
                </c:pt>
                <c:pt idx="78">
                  <c:v>96</c:v>
                </c:pt>
                <c:pt idx="79">
                  <c:v>117</c:v>
                </c:pt>
                <c:pt idx="80">
                  <c:v>112</c:v>
                </c:pt>
                <c:pt idx="81">
                  <c:v>118</c:v>
                </c:pt>
                <c:pt idx="82">
                  <c:v>115</c:v>
                </c:pt>
                <c:pt idx="83">
                  <c:v>108</c:v>
                </c:pt>
                <c:pt idx="84">
                  <c:v>129</c:v>
                </c:pt>
                <c:pt idx="85">
                  <c:v>119</c:v>
                </c:pt>
                <c:pt idx="86">
                  <c:v>104</c:v>
                </c:pt>
                <c:pt idx="87">
                  <c:v>95</c:v>
                </c:pt>
                <c:pt idx="88">
                  <c:v>124</c:v>
                </c:pt>
                <c:pt idx="89">
                  <c:v>84</c:v>
                </c:pt>
                <c:pt idx="90">
                  <c:v>107</c:v>
                </c:pt>
                <c:pt idx="91">
                  <c:v>109</c:v>
                </c:pt>
                <c:pt idx="92">
                  <c:v>81</c:v>
                </c:pt>
                <c:pt idx="93">
                  <c:v>107</c:v>
                </c:pt>
                <c:pt idx="94">
                  <c:v>95</c:v>
                </c:pt>
                <c:pt idx="95">
                  <c:v>113</c:v>
                </c:pt>
                <c:pt idx="96">
                  <c:v>97</c:v>
                </c:pt>
                <c:pt idx="97">
                  <c:v>131</c:v>
                </c:pt>
                <c:pt idx="98">
                  <c:v>110</c:v>
                </c:pt>
                <c:pt idx="99">
                  <c:v>89</c:v>
                </c:pt>
                <c:pt idx="100">
                  <c:v>95</c:v>
                </c:pt>
                <c:pt idx="101">
                  <c:v>97</c:v>
                </c:pt>
                <c:pt idx="102">
                  <c:v>68</c:v>
                </c:pt>
                <c:pt idx="103">
                  <c:v>106</c:v>
                </c:pt>
                <c:pt idx="104">
                  <c:v>93</c:v>
                </c:pt>
                <c:pt idx="105">
                  <c:v>111</c:v>
                </c:pt>
                <c:pt idx="106">
                  <c:v>88</c:v>
                </c:pt>
                <c:pt idx="107">
                  <c:v>76</c:v>
                </c:pt>
                <c:pt idx="108">
                  <c:v>97</c:v>
                </c:pt>
                <c:pt idx="109">
                  <c:v>75</c:v>
                </c:pt>
                <c:pt idx="110">
                  <c:v>82</c:v>
                </c:pt>
                <c:pt idx="111">
                  <c:v>86</c:v>
                </c:pt>
                <c:pt idx="112">
                  <c:v>73</c:v>
                </c:pt>
                <c:pt idx="113">
                  <c:v>67</c:v>
                </c:pt>
                <c:pt idx="114">
                  <c:v>73</c:v>
                </c:pt>
                <c:pt idx="115">
                  <c:v>84</c:v>
                </c:pt>
                <c:pt idx="116">
                  <c:v>76</c:v>
                </c:pt>
                <c:pt idx="117">
                  <c:v>73</c:v>
                </c:pt>
                <c:pt idx="118">
                  <c:v>66</c:v>
                </c:pt>
                <c:pt idx="119">
                  <c:v>82</c:v>
                </c:pt>
                <c:pt idx="120">
                  <c:v>95</c:v>
                </c:pt>
                <c:pt idx="121">
                  <c:v>86</c:v>
                </c:pt>
                <c:pt idx="122">
                  <c:v>69</c:v>
                </c:pt>
                <c:pt idx="123">
                  <c:v>70</c:v>
                </c:pt>
                <c:pt idx="124">
                  <c:v>77</c:v>
                </c:pt>
                <c:pt idx="125">
                  <c:v>68</c:v>
                </c:pt>
                <c:pt idx="126">
                  <c:v>72</c:v>
                </c:pt>
                <c:pt idx="127">
                  <c:v>66</c:v>
                </c:pt>
                <c:pt idx="128">
                  <c:v>52</c:v>
                </c:pt>
                <c:pt idx="129">
                  <c:v>74</c:v>
                </c:pt>
                <c:pt idx="130">
                  <c:v>62</c:v>
                </c:pt>
                <c:pt idx="131">
                  <c:v>66</c:v>
                </c:pt>
                <c:pt idx="132">
                  <c:v>65</c:v>
                </c:pt>
                <c:pt idx="133">
                  <c:v>52</c:v>
                </c:pt>
                <c:pt idx="134">
                  <c:v>52</c:v>
                </c:pt>
                <c:pt idx="135">
                  <c:v>62</c:v>
                </c:pt>
                <c:pt idx="136">
                  <c:v>81</c:v>
                </c:pt>
                <c:pt idx="137">
                  <c:v>46</c:v>
                </c:pt>
                <c:pt idx="138">
                  <c:v>62</c:v>
                </c:pt>
                <c:pt idx="139">
                  <c:v>60</c:v>
                </c:pt>
                <c:pt idx="140">
                  <c:v>74</c:v>
                </c:pt>
                <c:pt idx="141">
                  <c:v>66</c:v>
                </c:pt>
                <c:pt idx="142">
                  <c:v>58</c:v>
                </c:pt>
                <c:pt idx="143">
                  <c:v>62</c:v>
                </c:pt>
                <c:pt idx="144">
                  <c:v>65</c:v>
                </c:pt>
                <c:pt idx="145">
                  <c:v>46</c:v>
                </c:pt>
                <c:pt idx="146">
                  <c:v>66</c:v>
                </c:pt>
                <c:pt idx="147">
                  <c:v>64</c:v>
                </c:pt>
                <c:pt idx="148">
                  <c:v>53</c:v>
                </c:pt>
                <c:pt idx="149">
                  <c:v>51</c:v>
                </c:pt>
                <c:pt idx="150">
                  <c:v>54</c:v>
                </c:pt>
                <c:pt idx="151">
                  <c:v>51</c:v>
                </c:pt>
                <c:pt idx="152">
                  <c:v>53</c:v>
                </c:pt>
                <c:pt idx="153">
                  <c:v>71</c:v>
                </c:pt>
                <c:pt idx="154">
                  <c:v>56</c:v>
                </c:pt>
                <c:pt idx="155">
                  <c:v>45</c:v>
                </c:pt>
                <c:pt idx="156">
                  <c:v>57</c:v>
                </c:pt>
                <c:pt idx="157">
                  <c:v>67</c:v>
                </c:pt>
                <c:pt idx="158">
                  <c:v>60</c:v>
                </c:pt>
                <c:pt idx="159">
                  <c:v>62</c:v>
                </c:pt>
                <c:pt idx="160">
                  <c:v>48</c:v>
                </c:pt>
                <c:pt idx="161">
                  <c:v>58</c:v>
                </c:pt>
                <c:pt idx="162">
                  <c:v>64</c:v>
                </c:pt>
                <c:pt idx="163">
                  <c:v>61</c:v>
                </c:pt>
                <c:pt idx="164">
                  <c:v>51</c:v>
                </c:pt>
                <c:pt idx="165">
                  <c:v>76</c:v>
                </c:pt>
                <c:pt idx="166">
                  <c:v>53</c:v>
                </c:pt>
                <c:pt idx="167">
                  <c:v>72</c:v>
                </c:pt>
                <c:pt idx="168">
                  <c:v>65</c:v>
                </c:pt>
                <c:pt idx="169">
                  <c:v>39</c:v>
                </c:pt>
                <c:pt idx="170">
                  <c:v>58</c:v>
                </c:pt>
                <c:pt idx="171">
                  <c:v>49</c:v>
                </c:pt>
                <c:pt idx="172">
                  <c:v>51</c:v>
                </c:pt>
                <c:pt idx="173">
                  <c:v>58</c:v>
                </c:pt>
                <c:pt idx="174">
                  <c:v>52</c:v>
                </c:pt>
                <c:pt idx="175">
                  <c:v>59</c:v>
                </c:pt>
                <c:pt idx="176">
                  <c:v>67</c:v>
                </c:pt>
                <c:pt idx="177">
                  <c:v>50</c:v>
                </c:pt>
                <c:pt idx="178">
                  <c:v>39</c:v>
                </c:pt>
                <c:pt idx="179">
                  <c:v>66</c:v>
                </c:pt>
                <c:pt idx="180">
                  <c:v>66</c:v>
                </c:pt>
                <c:pt idx="181">
                  <c:v>48</c:v>
                </c:pt>
                <c:pt idx="182">
                  <c:v>48</c:v>
                </c:pt>
                <c:pt idx="183">
                  <c:v>43</c:v>
                </c:pt>
                <c:pt idx="184">
                  <c:v>55</c:v>
                </c:pt>
                <c:pt idx="185">
                  <c:v>50</c:v>
                </c:pt>
                <c:pt idx="186">
                  <c:v>58</c:v>
                </c:pt>
                <c:pt idx="187">
                  <c:v>52</c:v>
                </c:pt>
                <c:pt idx="188">
                  <c:v>54</c:v>
                </c:pt>
                <c:pt idx="189">
                  <c:v>65</c:v>
                </c:pt>
                <c:pt idx="190">
                  <c:v>48</c:v>
                </c:pt>
                <c:pt idx="191">
                  <c:v>63</c:v>
                </c:pt>
                <c:pt idx="192">
                  <c:v>46</c:v>
                </c:pt>
                <c:pt idx="193">
                  <c:v>35</c:v>
                </c:pt>
                <c:pt idx="194">
                  <c:v>63</c:v>
                </c:pt>
                <c:pt idx="195">
                  <c:v>39</c:v>
                </c:pt>
                <c:pt idx="196">
                  <c:v>47</c:v>
                </c:pt>
                <c:pt idx="197">
                  <c:v>51</c:v>
                </c:pt>
                <c:pt idx="198">
                  <c:v>44</c:v>
                </c:pt>
                <c:pt idx="199">
                  <c:v>47</c:v>
                </c:pt>
                <c:pt idx="200">
                  <c:v>47</c:v>
                </c:pt>
                <c:pt idx="201">
                  <c:v>44</c:v>
                </c:pt>
                <c:pt idx="202">
                  <c:v>41</c:v>
                </c:pt>
                <c:pt idx="203">
                  <c:v>51</c:v>
                </c:pt>
                <c:pt idx="204">
                  <c:v>32</c:v>
                </c:pt>
                <c:pt idx="205">
                  <c:v>37</c:v>
                </c:pt>
                <c:pt idx="206">
                  <c:v>37</c:v>
                </c:pt>
                <c:pt idx="207">
                  <c:v>61</c:v>
                </c:pt>
                <c:pt idx="208">
                  <c:v>38</c:v>
                </c:pt>
                <c:pt idx="209">
                  <c:v>51</c:v>
                </c:pt>
                <c:pt idx="210">
                  <c:v>40</c:v>
                </c:pt>
                <c:pt idx="211">
                  <c:v>46</c:v>
                </c:pt>
                <c:pt idx="212">
                  <c:v>36</c:v>
                </c:pt>
                <c:pt idx="213">
                  <c:v>48</c:v>
                </c:pt>
                <c:pt idx="214">
                  <c:v>45</c:v>
                </c:pt>
                <c:pt idx="215">
                  <c:v>34</c:v>
                </c:pt>
                <c:pt idx="216">
                  <c:v>44</c:v>
                </c:pt>
                <c:pt idx="217">
                  <c:v>31</c:v>
                </c:pt>
                <c:pt idx="218">
                  <c:v>37</c:v>
                </c:pt>
                <c:pt idx="219">
                  <c:v>49</c:v>
                </c:pt>
                <c:pt idx="220">
                  <c:v>33</c:v>
                </c:pt>
                <c:pt idx="221">
                  <c:v>46</c:v>
                </c:pt>
                <c:pt idx="222">
                  <c:v>34</c:v>
                </c:pt>
                <c:pt idx="223">
                  <c:v>33</c:v>
                </c:pt>
                <c:pt idx="224">
                  <c:v>39</c:v>
                </c:pt>
                <c:pt idx="225">
                  <c:v>37</c:v>
                </c:pt>
                <c:pt idx="226">
                  <c:v>36</c:v>
                </c:pt>
                <c:pt idx="227">
                  <c:v>31</c:v>
                </c:pt>
                <c:pt idx="228">
                  <c:v>31</c:v>
                </c:pt>
                <c:pt idx="229">
                  <c:v>34</c:v>
                </c:pt>
                <c:pt idx="230">
                  <c:v>22</c:v>
                </c:pt>
                <c:pt idx="231">
                  <c:v>25</c:v>
                </c:pt>
                <c:pt idx="232">
                  <c:v>35</c:v>
                </c:pt>
                <c:pt idx="233">
                  <c:v>24</c:v>
                </c:pt>
                <c:pt idx="234">
                  <c:v>33</c:v>
                </c:pt>
                <c:pt idx="235">
                  <c:v>31</c:v>
                </c:pt>
                <c:pt idx="236">
                  <c:v>28</c:v>
                </c:pt>
                <c:pt idx="237">
                  <c:v>33</c:v>
                </c:pt>
                <c:pt idx="238">
                  <c:v>21</c:v>
                </c:pt>
                <c:pt idx="239">
                  <c:v>30</c:v>
                </c:pt>
                <c:pt idx="240">
                  <c:v>33</c:v>
                </c:pt>
                <c:pt idx="241">
                  <c:v>18</c:v>
                </c:pt>
                <c:pt idx="242">
                  <c:v>21</c:v>
                </c:pt>
                <c:pt idx="243">
                  <c:v>13</c:v>
                </c:pt>
                <c:pt idx="244">
                  <c:v>22</c:v>
                </c:pt>
                <c:pt idx="245">
                  <c:v>22</c:v>
                </c:pt>
                <c:pt idx="246">
                  <c:v>28</c:v>
                </c:pt>
                <c:pt idx="247">
                  <c:v>23</c:v>
                </c:pt>
                <c:pt idx="248">
                  <c:v>23</c:v>
                </c:pt>
                <c:pt idx="249">
                  <c:v>28</c:v>
                </c:pt>
                <c:pt idx="250">
                  <c:v>25</c:v>
                </c:pt>
                <c:pt idx="251">
                  <c:v>20</c:v>
                </c:pt>
                <c:pt idx="252">
                  <c:v>19</c:v>
                </c:pt>
                <c:pt idx="253">
                  <c:v>12</c:v>
                </c:pt>
                <c:pt idx="254">
                  <c:v>14</c:v>
                </c:pt>
                <c:pt idx="255">
                  <c:v>17</c:v>
                </c:pt>
                <c:pt idx="256">
                  <c:v>12</c:v>
                </c:pt>
                <c:pt idx="257">
                  <c:v>21</c:v>
                </c:pt>
                <c:pt idx="258">
                  <c:v>17</c:v>
                </c:pt>
                <c:pt idx="259">
                  <c:v>16</c:v>
                </c:pt>
                <c:pt idx="260">
                  <c:v>19</c:v>
                </c:pt>
                <c:pt idx="261">
                  <c:v>22</c:v>
                </c:pt>
                <c:pt idx="262">
                  <c:v>11</c:v>
                </c:pt>
                <c:pt idx="263">
                  <c:v>15</c:v>
                </c:pt>
                <c:pt idx="264">
                  <c:v>11</c:v>
                </c:pt>
                <c:pt idx="265">
                  <c:v>14</c:v>
                </c:pt>
                <c:pt idx="266">
                  <c:v>11</c:v>
                </c:pt>
                <c:pt idx="267">
                  <c:v>15</c:v>
                </c:pt>
                <c:pt idx="268">
                  <c:v>20</c:v>
                </c:pt>
                <c:pt idx="269">
                  <c:v>13</c:v>
                </c:pt>
                <c:pt idx="270">
                  <c:v>15</c:v>
                </c:pt>
                <c:pt idx="271">
                  <c:v>10</c:v>
                </c:pt>
                <c:pt idx="272">
                  <c:v>8</c:v>
                </c:pt>
                <c:pt idx="273">
                  <c:v>15</c:v>
                </c:pt>
                <c:pt idx="274">
                  <c:v>10</c:v>
                </c:pt>
                <c:pt idx="275">
                  <c:v>9</c:v>
                </c:pt>
                <c:pt idx="276">
                  <c:v>15</c:v>
                </c:pt>
                <c:pt idx="277">
                  <c:v>9</c:v>
                </c:pt>
                <c:pt idx="278">
                  <c:v>5</c:v>
                </c:pt>
                <c:pt idx="279">
                  <c:v>6</c:v>
                </c:pt>
                <c:pt idx="280">
                  <c:v>6</c:v>
                </c:pt>
                <c:pt idx="281">
                  <c:v>9</c:v>
                </c:pt>
                <c:pt idx="282">
                  <c:v>16</c:v>
                </c:pt>
                <c:pt idx="283">
                  <c:v>13</c:v>
                </c:pt>
                <c:pt idx="284">
                  <c:v>11</c:v>
                </c:pt>
                <c:pt idx="285">
                  <c:v>17</c:v>
                </c:pt>
                <c:pt idx="286">
                  <c:v>9</c:v>
                </c:pt>
                <c:pt idx="287">
                  <c:v>9</c:v>
                </c:pt>
                <c:pt idx="288">
                  <c:v>9</c:v>
                </c:pt>
                <c:pt idx="289">
                  <c:v>14</c:v>
                </c:pt>
                <c:pt idx="290">
                  <c:v>3</c:v>
                </c:pt>
                <c:pt idx="291">
                  <c:v>5</c:v>
                </c:pt>
                <c:pt idx="292">
                  <c:v>7</c:v>
                </c:pt>
                <c:pt idx="293">
                  <c:v>7</c:v>
                </c:pt>
                <c:pt idx="294">
                  <c:v>7</c:v>
                </c:pt>
                <c:pt idx="295">
                  <c:v>12</c:v>
                </c:pt>
                <c:pt idx="296">
                  <c:v>10</c:v>
                </c:pt>
                <c:pt idx="297">
                  <c:v>5</c:v>
                </c:pt>
                <c:pt idx="298">
                  <c:v>11</c:v>
                </c:pt>
                <c:pt idx="299">
                  <c:v>9</c:v>
                </c:pt>
                <c:pt idx="300">
                  <c:v>10</c:v>
                </c:pt>
                <c:pt idx="301">
                  <c:v>8</c:v>
                </c:pt>
                <c:pt idx="302">
                  <c:v>10</c:v>
                </c:pt>
                <c:pt idx="303">
                  <c:v>8</c:v>
                </c:pt>
                <c:pt idx="304">
                  <c:v>10</c:v>
                </c:pt>
                <c:pt idx="305">
                  <c:v>7</c:v>
                </c:pt>
                <c:pt idx="306">
                  <c:v>9</c:v>
                </c:pt>
                <c:pt idx="307">
                  <c:v>10</c:v>
                </c:pt>
                <c:pt idx="308">
                  <c:v>4</c:v>
                </c:pt>
                <c:pt idx="309">
                  <c:v>9</c:v>
                </c:pt>
                <c:pt idx="310">
                  <c:v>4</c:v>
                </c:pt>
                <c:pt idx="311">
                  <c:v>6</c:v>
                </c:pt>
                <c:pt idx="312">
                  <c:v>6</c:v>
                </c:pt>
                <c:pt idx="313">
                  <c:v>10</c:v>
                </c:pt>
                <c:pt idx="314">
                  <c:v>4</c:v>
                </c:pt>
                <c:pt idx="315">
                  <c:v>10</c:v>
                </c:pt>
                <c:pt idx="316">
                  <c:v>5</c:v>
                </c:pt>
                <c:pt idx="317">
                  <c:v>2</c:v>
                </c:pt>
                <c:pt idx="318">
                  <c:v>5</c:v>
                </c:pt>
                <c:pt idx="320">
                  <c:v>5</c:v>
                </c:pt>
                <c:pt idx="321">
                  <c:v>6</c:v>
                </c:pt>
                <c:pt idx="322">
                  <c:v>3</c:v>
                </c:pt>
                <c:pt idx="323">
                  <c:v>3</c:v>
                </c:pt>
                <c:pt idx="324">
                  <c:v>2</c:v>
                </c:pt>
                <c:pt idx="325">
                  <c:v>1</c:v>
                </c:pt>
                <c:pt idx="326">
                  <c:v>5</c:v>
                </c:pt>
                <c:pt idx="328">
                  <c:v>1</c:v>
                </c:pt>
                <c:pt idx="329">
                  <c:v>7</c:v>
                </c:pt>
                <c:pt idx="330">
                  <c:v>2</c:v>
                </c:pt>
                <c:pt idx="331">
                  <c:v>3</c:v>
                </c:pt>
                <c:pt idx="332">
                  <c:v>8</c:v>
                </c:pt>
                <c:pt idx="333">
                  <c:v>2</c:v>
                </c:pt>
                <c:pt idx="334">
                  <c:v>6</c:v>
                </c:pt>
                <c:pt idx="335">
                  <c:v>5</c:v>
                </c:pt>
                <c:pt idx="336">
                  <c:v>2</c:v>
                </c:pt>
                <c:pt idx="337">
                  <c:v>2</c:v>
                </c:pt>
                <c:pt idx="338">
                  <c:v>5</c:v>
                </c:pt>
                <c:pt idx="339">
                  <c:v>2</c:v>
                </c:pt>
                <c:pt idx="340">
                  <c:v>2</c:v>
                </c:pt>
                <c:pt idx="341">
                  <c:v>3</c:v>
                </c:pt>
                <c:pt idx="343">
                  <c:v>4</c:v>
                </c:pt>
                <c:pt idx="344">
                  <c:v>2</c:v>
                </c:pt>
                <c:pt idx="345">
                  <c:v>3</c:v>
                </c:pt>
                <c:pt idx="347">
                  <c:v>3</c:v>
                </c:pt>
                <c:pt idx="349">
                  <c:v>2</c:v>
                </c:pt>
                <c:pt idx="350">
                  <c:v>1</c:v>
                </c:pt>
                <c:pt idx="351">
                  <c:v>1</c:v>
                </c:pt>
                <c:pt idx="352">
                  <c:v>3</c:v>
                </c:pt>
                <c:pt idx="354">
                  <c:v>2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2</c:v>
                </c:pt>
                <c:pt idx="362">
                  <c:v>2</c:v>
                </c:pt>
                <c:pt idx="363">
                  <c:v>2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4</c:v>
                </c:pt>
                <c:pt idx="372">
                  <c:v>1</c:v>
                </c:pt>
                <c:pt idx="377">
                  <c:v>2</c:v>
                </c:pt>
                <c:pt idx="378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4</c:v>
                </c:pt>
                <c:pt idx="385">
                  <c:v>2</c:v>
                </c:pt>
                <c:pt idx="390">
                  <c:v>1</c:v>
                </c:pt>
                <c:pt idx="393">
                  <c:v>1</c:v>
                </c:pt>
                <c:pt idx="394">
                  <c:v>2</c:v>
                </c:pt>
                <c:pt idx="404">
                  <c:v>1</c:v>
                </c:pt>
                <c:pt idx="406">
                  <c:v>1</c:v>
                </c:pt>
                <c:pt idx="407">
                  <c:v>1</c:v>
                </c:pt>
                <c:pt idx="411">
                  <c:v>1</c:v>
                </c:pt>
                <c:pt idx="42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187176448"/>
        <c:axId val="187177984"/>
      </c:barChart>
      <c:catAx>
        <c:axId val="187176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0">
                <a:latin typeface="Calibri" pitchFamily="34" charset="0"/>
              </a:defRPr>
            </a:pPr>
            <a:endParaRPr lang="it-IT"/>
          </a:p>
        </c:txPr>
        <c:crossAx val="187177984"/>
        <c:crosses val="autoZero"/>
        <c:auto val="1"/>
        <c:lblAlgn val="ctr"/>
        <c:lblOffset val="100"/>
        <c:tickLblSkip val="36"/>
        <c:noMultiLvlLbl val="0"/>
      </c:catAx>
      <c:valAx>
        <c:axId val="187177984"/>
        <c:scaling>
          <c:orientation val="minMax"/>
          <c:max val="250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>
                <a:latin typeface="Calibri" pitchFamily="34" charset="0"/>
              </a:defRPr>
            </a:pPr>
            <a:endParaRPr lang="it-IT"/>
          </a:p>
        </c:txPr>
        <c:crossAx val="1871764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="1"/>
      </a:pPr>
      <a:endParaRPr lang="it-IT"/>
    </a:p>
  </c:tx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8259220958290433E-3"/>
          <c:y val="2.8153153153153154E-2"/>
          <c:w val="0.9793174767321613"/>
          <c:h val="0.90282413177603416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FF0000"/>
            </a:solidFill>
            <a:ln w="38100">
              <a:noFill/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 w="38100">
                <a:noFill/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 w="38100">
                <a:noFill/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 w="38100">
                <a:noFill/>
                <a:prstDash val="solid"/>
              </a:ln>
            </c:spPr>
          </c:dPt>
          <c:dLbls>
            <c:numFmt formatCode="#,##0.0" sourceLinked="0"/>
            <c:txPr>
              <a:bodyPr/>
              <a:lstStyle/>
              <a:p>
                <a:pPr>
                  <a:defRPr>
                    <a:latin typeface="Calibri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Foglio2!$A$529:$A$535</c:f>
              <c:strCache>
                <c:ptCount val="7"/>
                <c:pt idx="0">
                  <c:v>Trieste</c:v>
                </c:pt>
                <c:pt idx="1">
                  <c:v>Rovereto</c:v>
                </c:pt>
                <c:pt idx="2">
                  <c:v>Bolzano</c:v>
                </c:pt>
                <c:pt idx="3">
                  <c:v>…</c:v>
                </c:pt>
                <c:pt idx="4">
                  <c:v>Grosseto</c:v>
                </c:pt>
                <c:pt idx="5">
                  <c:v>Vercelli</c:v>
                </c:pt>
                <c:pt idx="6">
                  <c:v>Siracusa</c:v>
                </c:pt>
              </c:strCache>
            </c:strRef>
          </c:cat>
          <c:val>
            <c:numRef>
              <c:f>Foglio2!$B$529:$B$535</c:f>
              <c:numCache>
                <c:formatCode>_(* #,##0.00_);_(* \(#,##0.00\);_(* "-"??_);_(@_)</c:formatCode>
                <c:ptCount val="7"/>
                <c:pt idx="0">
                  <c:v>3.7000720980533552</c:v>
                </c:pt>
                <c:pt idx="1">
                  <c:v>3.9158356164383537</c:v>
                </c:pt>
                <c:pt idx="2">
                  <c:v>4.3670996693433946</c:v>
                </c:pt>
                <c:pt idx="4">
                  <c:v>13.818921232876713</c:v>
                </c:pt>
                <c:pt idx="5">
                  <c:v>15.534652460679848</c:v>
                </c:pt>
                <c:pt idx="6">
                  <c:v>17.163707300156062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6843136"/>
        <c:axId val="186844672"/>
      </c:barChart>
      <c:catAx>
        <c:axId val="1868431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>
                <a:latin typeface="Calibri" pitchFamily="34" charset="0"/>
              </a:defRPr>
            </a:pPr>
            <a:endParaRPr lang="it-IT"/>
          </a:p>
        </c:txPr>
        <c:crossAx val="18684467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86844672"/>
        <c:scaling>
          <c:orientation val="minMax"/>
        </c:scaling>
        <c:delete val="1"/>
        <c:axPos val="b"/>
        <c:numFmt formatCode="#,##0" sourceLinked="0"/>
        <c:majorTickMark val="out"/>
        <c:minorTickMark val="none"/>
        <c:tickLblPos val="none"/>
        <c:crossAx val="1868431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solidFill>
        <a:srgbClr val="C00000"/>
      </a:solidFill>
    </a:ln>
  </c:spPr>
  <c:txPr>
    <a:bodyPr/>
    <a:lstStyle/>
    <a:p>
      <a:pPr>
        <a:defRPr sz="14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it-IT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8919072615923014E-2"/>
          <c:y val="5.1400554097404488E-2"/>
          <c:w val="0.84755074365704286"/>
          <c:h val="0.84010109987779125"/>
        </c:manualLayout>
      </c:layout>
      <c:lineChart>
        <c:grouping val="standard"/>
        <c:varyColors val="0"/>
        <c:ser>
          <c:idx val="0"/>
          <c:order val="0"/>
          <c:tx>
            <c:strRef>
              <c:f>'[back up basilea 3.xlsx]Foglio2'!$B$1</c:f>
              <c:strCache>
                <c:ptCount val="1"/>
                <c:pt idx="0">
                  <c:v>t. sofferenza (sc sin)</c:v>
                </c:pt>
              </c:strCache>
            </c:strRef>
          </c:tx>
          <c:spPr>
            <a:ln w="25400">
              <a:solidFill>
                <a:srgbClr val="002060"/>
              </a:solidFill>
            </a:ln>
          </c:spPr>
          <c:marker>
            <c:symbol val="none"/>
          </c:marker>
          <c:dPt>
            <c:idx val="56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Pt>
            <c:idx val="57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Pt>
            <c:idx val="58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Pt>
            <c:idx val="59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Pt>
            <c:idx val="60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Pt>
            <c:idx val="61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Pt>
            <c:idx val="62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Pt>
            <c:idx val="63"/>
            <c:bubble3D val="0"/>
            <c:spPr>
              <a:ln w="25400">
                <a:solidFill>
                  <a:srgbClr val="002060"/>
                </a:solidFill>
                <a:prstDash val="sysDot"/>
              </a:ln>
            </c:spPr>
          </c:dPt>
          <c:dPt>
            <c:idx val="64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Pt>
            <c:idx val="65"/>
            <c:bubble3D val="0"/>
            <c:spPr>
              <a:ln w="25400">
                <a:solidFill>
                  <a:srgbClr val="002060"/>
                </a:solidFill>
                <a:prstDash val="sysDot"/>
              </a:ln>
            </c:spPr>
          </c:dPt>
          <c:dPt>
            <c:idx val="67"/>
            <c:marker>
              <c:symbol val="circle"/>
              <c:size val="10"/>
              <c:spPr>
                <a:solidFill>
                  <a:srgbClr val="002060"/>
                </a:solidFill>
                <a:ln>
                  <a:noFill/>
                </a:ln>
              </c:spPr>
            </c:marker>
            <c:bubble3D val="0"/>
          </c:dPt>
          <c:cat>
            <c:strRef>
              <c:f>'[back up basilea 3.xlsx]Foglio2'!$A$2:$A$69</c:f>
              <c:strCache>
                <c:ptCount val="68"/>
                <c:pt idx="0">
                  <c:v>2000</c:v>
                </c:pt>
                <c:pt idx="1">
                  <c:v>2000</c:v>
                </c:pt>
                <c:pt idx="2">
                  <c:v>2000</c:v>
                </c:pt>
                <c:pt idx="3">
                  <c:v>2000</c:v>
                </c:pt>
                <c:pt idx="4">
                  <c:v>2001</c:v>
                </c:pt>
                <c:pt idx="5">
                  <c:v>2001</c:v>
                </c:pt>
                <c:pt idx="6">
                  <c:v>2001</c:v>
                </c:pt>
                <c:pt idx="7">
                  <c:v>2001</c:v>
                </c:pt>
                <c:pt idx="8">
                  <c:v>2002</c:v>
                </c:pt>
                <c:pt idx="9">
                  <c:v>2002</c:v>
                </c:pt>
                <c:pt idx="10">
                  <c:v>2002</c:v>
                </c:pt>
                <c:pt idx="11">
                  <c:v>2002</c:v>
                </c:pt>
                <c:pt idx="12">
                  <c:v>2003</c:v>
                </c:pt>
                <c:pt idx="13">
                  <c:v>2003</c:v>
                </c:pt>
                <c:pt idx="14">
                  <c:v>2003</c:v>
                </c:pt>
                <c:pt idx="15">
                  <c:v>2003</c:v>
                </c:pt>
                <c:pt idx="16">
                  <c:v>2004</c:v>
                </c:pt>
                <c:pt idx="17">
                  <c:v>2004</c:v>
                </c:pt>
                <c:pt idx="18">
                  <c:v>2004</c:v>
                </c:pt>
                <c:pt idx="19">
                  <c:v>2004</c:v>
                </c:pt>
                <c:pt idx="20">
                  <c:v>2005</c:v>
                </c:pt>
                <c:pt idx="21">
                  <c:v>2005</c:v>
                </c:pt>
                <c:pt idx="22">
                  <c:v>2005</c:v>
                </c:pt>
                <c:pt idx="23">
                  <c:v>2005</c:v>
                </c:pt>
                <c:pt idx="24">
                  <c:v>2006</c:v>
                </c:pt>
                <c:pt idx="25">
                  <c:v>2006</c:v>
                </c:pt>
                <c:pt idx="26">
                  <c:v>2006</c:v>
                </c:pt>
                <c:pt idx="27">
                  <c:v>2006</c:v>
                </c:pt>
                <c:pt idx="28">
                  <c:v>2007</c:v>
                </c:pt>
                <c:pt idx="29">
                  <c:v>2007</c:v>
                </c:pt>
                <c:pt idx="30">
                  <c:v>2007</c:v>
                </c:pt>
                <c:pt idx="31">
                  <c:v>2007</c:v>
                </c:pt>
                <c:pt idx="32">
                  <c:v>2008</c:v>
                </c:pt>
                <c:pt idx="33">
                  <c:v>2008</c:v>
                </c:pt>
                <c:pt idx="34">
                  <c:v>2008</c:v>
                </c:pt>
                <c:pt idx="35">
                  <c:v>2008</c:v>
                </c:pt>
                <c:pt idx="36">
                  <c:v>2009</c:v>
                </c:pt>
                <c:pt idx="37">
                  <c:v>2009</c:v>
                </c:pt>
                <c:pt idx="38">
                  <c:v>2009</c:v>
                </c:pt>
                <c:pt idx="39">
                  <c:v>2009</c:v>
                </c:pt>
                <c:pt idx="40">
                  <c:v>2010</c:v>
                </c:pt>
                <c:pt idx="41">
                  <c:v>2010</c:v>
                </c:pt>
                <c:pt idx="42">
                  <c:v>2010</c:v>
                </c:pt>
                <c:pt idx="43">
                  <c:v>2010</c:v>
                </c:pt>
                <c:pt idx="44">
                  <c:v>2011</c:v>
                </c:pt>
                <c:pt idx="45">
                  <c:v>2011</c:v>
                </c:pt>
                <c:pt idx="46">
                  <c:v>2011</c:v>
                </c:pt>
                <c:pt idx="47">
                  <c:v>2011</c:v>
                </c:pt>
                <c:pt idx="48">
                  <c:v>2012</c:v>
                </c:pt>
                <c:pt idx="49">
                  <c:v>2012</c:v>
                </c:pt>
                <c:pt idx="50">
                  <c:v>2012</c:v>
                </c:pt>
                <c:pt idx="51">
                  <c:v>2012</c:v>
                </c:pt>
                <c:pt idx="52">
                  <c:v>2013</c:v>
                </c:pt>
                <c:pt idx="53">
                  <c:v>2013</c:v>
                </c:pt>
                <c:pt idx="54">
                  <c:v>2013</c:v>
                </c:pt>
                <c:pt idx="55">
                  <c:v>2013</c:v>
                </c:pt>
                <c:pt idx="56">
                  <c:v>2014F</c:v>
                </c:pt>
                <c:pt idx="57">
                  <c:v>2014F</c:v>
                </c:pt>
                <c:pt idx="58">
                  <c:v>2014F</c:v>
                </c:pt>
                <c:pt idx="59">
                  <c:v>2014F</c:v>
                </c:pt>
                <c:pt idx="60">
                  <c:v>2015F</c:v>
                </c:pt>
                <c:pt idx="61">
                  <c:v>2015F</c:v>
                </c:pt>
                <c:pt idx="62">
                  <c:v>2015F</c:v>
                </c:pt>
                <c:pt idx="63">
                  <c:v>2015F</c:v>
                </c:pt>
                <c:pt idx="64">
                  <c:v>2016F</c:v>
                </c:pt>
                <c:pt idx="65">
                  <c:v>2016F</c:v>
                </c:pt>
                <c:pt idx="66">
                  <c:v>2016F</c:v>
                </c:pt>
                <c:pt idx="67">
                  <c:v>2016F</c:v>
                </c:pt>
              </c:strCache>
            </c:strRef>
          </c:cat>
          <c:val>
            <c:numRef>
              <c:f>'[back up basilea 3.xlsx]Foglio2'!$B$2:$B$69</c:f>
              <c:numCache>
                <c:formatCode>General</c:formatCode>
                <c:ptCount val="68"/>
                <c:pt idx="0">
                  <c:v>2.024</c:v>
                </c:pt>
                <c:pt idx="1">
                  <c:v>1.9339999999999964</c:v>
                </c:pt>
                <c:pt idx="2">
                  <c:v>1.8859999999999959</c:v>
                </c:pt>
                <c:pt idx="3">
                  <c:v>1.7929999999999964</c:v>
                </c:pt>
                <c:pt idx="4">
                  <c:v>1.7609999999999959</c:v>
                </c:pt>
                <c:pt idx="5">
                  <c:v>1.764</c:v>
                </c:pt>
                <c:pt idx="6">
                  <c:v>1.7629999999999959</c:v>
                </c:pt>
                <c:pt idx="7">
                  <c:v>1.768</c:v>
                </c:pt>
                <c:pt idx="8">
                  <c:v>1.748</c:v>
                </c:pt>
                <c:pt idx="9">
                  <c:v>1.7809999999999961</c:v>
                </c:pt>
                <c:pt idx="10">
                  <c:v>1.81</c:v>
                </c:pt>
                <c:pt idx="11">
                  <c:v>1.802</c:v>
                </c:pt>
                <c:pt idx="12">
                  <c:v>1.7429999999999963</c:v>
                </c:pt>
                <c:pt idx="13">
                  <c:v>1.7109999999999956</c:v>
                </c:pt>
                <c:pt idx="14">
                  <c:v>1.724</c:v>
                </c:pt>
                <c:pt idx="15">
                  <c:v>1.6870000000000001</c:v>
                </c:pt>
                <c:pt idx="16">
                  <c:v>1.762</c:v>
                </c:pt>
                <c:pt idx="17">
                  <c:v>1.7989999999999964</c:v>
                </c:pt>
                <c:pt idx="18">
                  <c:v>1.81</c:v>
                </c:pt>
                <c:pt idx="19">
                  <c:v>1.776</c:v>
                </c:pt>
                <c:pt idx="20">
                  <c:v>1.71</c:v>
                </c:pt>
                <c:pt idx="21">
                  <c:v>1.6879999999999964</c:v>
                </c:pt>
                <c:pt idx="22">
                  <c:v>1.6870000000000001</c:v>
                </c:pt>
                <c:pt idx="23">
                  <c:v>1.6980000000000035</c:v>
                </c:pt>
                <c:pt idx="24">
                  <c:v>1.7329999999999957</c:v>
                </c:pt>
                <c:pt idx="25">
                  <c:v>1.708</c:v>
                </c:pt>
                <c:pt idx="26">
                  <c:v>1.706</c:v>
                </c:pt>
                <c:pt idx="27">
                  <c:v>1.6479999999999961</c:v>
                </c:pt>
                <c:pt idx="28">
                  <c:v>1.6080000000000001</c:v>
                </c:pt>
                <c:pt idx="29">
                  <c:v>1.611</c:v>
                </c:pt>
                <c:pt idx="30">
                  <c:v>1.5920000000000001</c:v>
                </c:pt>
                <c:pt idx="31">
                  <c:v>1.603</c:v>
                </c:pt>
                <c:pt idx="32">
                  <c:v>1.58</c:v>
                </c:pt>
                <c:pt idx="33">
                  <c:v>1.5589999999999964</c:v>
                </c:pt>
                <c:pt idx="34">
                  <c:v>1.589</c:v>
                </c:pt>
                <c:pt idx="35">
                  <c:v>1.6679999999999964</c:v>
                </c:pt>
                <c:pt idx="36">
                  <c:v>1.7949999999999964</c:v>
                </c:pt>
                <c:pt idx="37">
                  <c:v>2.2480000000000002</c:v>
                </c:pt>
                <c:pt idx="38">
                  <c:v>2.661</c:v>
                </c:pt>
                <c:pt idx="39">
                  <c:v>3.09</c:v>
                </c:pt>
                <c:pt idx="40">
                  <c:v>2.5640000000000001</c:v>
                </c:pt>
                <c:pt idx="41">
                  <c:v>2.64</c:v>
                </c:pt>
                <c:pt idx="42">
                  <c:v>2.6719999999999997</c:v>
                </c:pt>
                <c:pt idx="43">
                  <c:v>2.6880000000000002</c:v>
                </c:pt>
                <c:pt idx="44">
                  <c:v>2.6419999999999999</c:v>
                </c:pt>
                <c:pt idx="45">
                  <c:v>2.5949999999999998</c:v>
                </c:pt>
                <c:pt idx="46">
                  <c:v>2.5509999999999997</c:v>
                </c:pt>
                <c:pt idx="47">
                  <c:v>2.593</c:v>
                </c:pt>
                <c:pt idx="48">
                  <c:v>2.6589999999999998</c:v>
                </c:pt>
                <c:pt idx="49">
                  <c:v>2.742</c:v>
                </c:pt>
                <c:pt idx="50">
                  <c:v>2.8699999999999997</c:v>
                </c:pt>
                <c:pt idx="51">
                  <c:v>3.0129999999999977</c:v>
                </c:pt>
                <c:pt idx="52">
                  <c:v>3.1319999999999997</c:v>
                </c:pt>
                <c:pt idx="53">
                  <c:v>3.3059999999999987</c:v>
                </c:pt>
                <c:pt idx="54">
                  <c:v>3.4389999999999987</c:v>
                </c:pt>
                <c:pt idx="55">
                  <c:v>3.5</c:v>
                </c:pt>
                <c:pt idx="56">
                  <c:v>3.5939999999999999</c:v>
                </c:pt>
                <c:pt idx="57">
                  <c:v>3.61</c:v>
                </c:pt>
                <c:pt idx="58">
                  <c:v>3.5709999999999997</c:v>
                </c:pt>
                <c:pt idx="59">
                  <c:v>3.4539999999999997</c:v>
                </c:pt>
                <c:pt idx="60">
                  <c:v>3.3779999999999997</c:v>
                </c:pt>
                <c:pt idx="61">
                  <c:v>3.3239999999999998</c:v>
                </c:pt>
                <c:pt idx="62">
                  <c:v>3.282</c:v>
                </c:pt>
                <c:pt idx="63">
                  <c:v>3.2519999999999998</c:v>
                </c:pt>
                <c:pt idx="64">
                  <c:v>3.22</c:v>
                </c:pt>
                <c:pt idx="65">
                  <c:v>3.1970000000000001</c:v>
                </c:pt>
                <c:pt idx="66">
                  <c:v>3.1840000000000002</c:v>
                </c:pt>
                <c:pt idx="67">
                  <c:v>3.1619999999999999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3562496"/>
        <c:axId val="173564288"/>
      </c:lineChart>
      <c:lineChart>
        <c:grouping val="standard"/>
        <c:varyColors val="0"/>
        <c:ser>
          <c:idx val="1"/>
          <c:order val="1"/>
          <c:tx>
            <c:strRef>
              <c:f>'[back up basilea 3.xlsx]Foglio2'!$C$1</c:f>
              <c:strCache>
                <c:ptCount val="1"/>
                <c:pt idx="0">
                  <c:v>Pil a/a (sc dx)</c:v>
                </c:pt>
              </c:strCache>
            </c:strRef>
          </c:tx>
          <c:spPr>
            <a:ln w="25400">
              <a:solidFill>
                <a:srgbClr val="C00000"/>
              </a:solidFill>
            </a:ln>
          </c:spPr>
          <c:marker>
            <c:symbol val="none"/>
          </c:marker>
          <c:dPt>
            <c:idx val="56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dPt>
            <c:idx val="57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dPt>
            <c:idx val="58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dPt>
            <c:idx val="59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dPt>
            <c:idx val="60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dPt>
            <c:idx val="61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dPt>
            <c:idx val="62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dPt>
            <c:idx val="63"/>
            <c:bubble3D val="0"/>
            <c:spPr>
              <a:ln w="25400">
                <a:solidFill>
                  <a:srgbClr val="C00000"/>
                </a:solidFill>
                <a:prstDash val="sysDot"/>
              </a:ln>
            </c:spPr>
          </c:dPt>
          <c:dPt>
            <c:idx val="64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dPt>
            <c:idx val="65"/>
            <c:bubble3D val="0"/>
            <c:spPr>
              <a:ln w="25400">
                <a:solidFill>
                  <a:srgbClr val="C00000"/>
                </a:solidFill>
                <a:prstDash val="sysDot"/>
              </a:ln>
            </c:spPr>
          </c:dPt>
          <c:dPt>
            <c:idx val="66"/>
            <c:bubble3D val="0"/>
            <c:spPr>
              <a:ln w="25400">
                <a:solidFill>
                  <a:srgbClr val="C00000"/>
                </a:solidFill>
                <a:prstDash val="sysDot"/>
              </a:ln>
            </c:spPr>
          </c:dPt>
          <c:dPt>
            <c:idx val="67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cat>
            <c:strRef>
              <c:f>'[back up basilea 3.xlsx]Foglio2'!$A$2:$A$69</c:f>
              <c:strCache>
                <c:ptCount val="68"/>
                <c:pt idx="0">
                  <c:v>2000</c:v>
                </c:pt>
                <c:pt idx="1">
                  <c:v>2000</c:v>
                </c:pt>
                <c:pt idx="2">
                  <c:v>2000</c:v>
                </c:pt>
                <c:pt idx="3">
                  <c:v>2000</c:v>
                </c:pt>
                <c:pt idx="4">
                  <c:v>2001</c:v>
                </c:pt>
                <c:pt idx="5">
                  <c:v>2001</c:v>
                </c:pt>
                <c:pt idx="6">
                  <c:v>2001</c:v>
                </c:pt>
                <c:pt idx="7">
                  <c:v>2001</c:v>
                </c:pt>
                <c:pt idx="8">
                  <c:v>2002</c:v>
                </c:pt>
                <c:pt idx="9">
                  <c:v>2002</c:v>
                </c:pt>
                <c:pt idx="10">
                  <c:v>2002</c:v>
                </c:pt>
                <c:pt idx="11">
                  <c:v>2002</c:v>
                </c:pt>
                <c:pt idx="12">
                  <c:v>2003</c:v>
                </c:pt>
                <c:pt idx="13">
                  <c:v>2003</c:v>
                </c:pt>
                <c:pt idx="14">
                  <c:v>2003</c:v>
                </c:pt>
                <c:pt idx="15">
                  <c:v>2003</c:v>
                </c:pt>
                <c:pt idx="16">
                  <c:v>2004</c:v>
                </c:pt>
                <c:pt idx="17">
                  <c:v>2004</c:v>
                </c:pt>
                <c:pt idx="18">
                  <c:v>2004</c:v>
                </c:pt>
                <c:pt idx="19">
                  <c:v>2004</c:v>
                </c:pt>
                <c:pt idx="20">
                  <c:v>2005</c:v>
                </c:pt>
                <c:pt idx="21">
                  <c:v>2005</c:v>
                </c:pt>
                <c:pt idx="22">
                  <c:v>2005</c:v>
                </c:pt>
                <c:pt idx="23">
                  <c:v>2005</c:v>
                </c:pt>
                <c:pt idx="24">
                  <c:v>2006</c:v>
                </c:pt>
                <c:pt idx="25">
                  <c:v>2006</c:v>
                </c:pt>
                <c:pt idx="26">
                  <c:v>2006</c:v>
                </c:pt>
                <c:pt idx="27">
                  <c:v>2006</c:v>
                </c:pt>
                <c:pt idx="28">
                  <c:v>2007</c:v>
                </c:pt>
                <c:pt idx="29">
                  <c:v>2007</c:v>
                </c:pt>
                <c:pt idx="30">
                  <c:v>2007</c:v>
                </c:pt>
                <c:pt idx="31">
                  <c:v>2007</c:v>
                </c:pt>
                <c:pt idx="32">
                  <c:v>2008</c:v>
                </c:pt>
                <c:pt idx="33">
                  <c:v>2008</c:v>
                </c:pt>
                <c:pt idx="34">
                  <c:v>2008</c:v>
                </c:pt>
                <c:pt idx="35">
                  <c:v>2008</c:v>
                </c:pt>
                <c:pt idx="36">
                  <c:v>2009</c:v>
                </c:pt>
                <c:pt idx="37">
                  <c:v>2009</c:v>
                </c:pt>
                <c:pt idx="38">
                  <c:v>2009</c:v>
                </c:pt>
                <c:pt idx="39">
                  <c:v>2009</c:v>
                </c:pt>
                <c:pt idx="40">
                  <c:v>2010</c:v>
                </c:pt>
                <c:pt idx="41">
                  <c:v>2010</c:v>
                </c:pt>
                <c:pt idx="42">
                  <c:v>2010</c:v>
                </c:pt>
                <c:pt idx="43">
                  <c:v>2010</c:v>
                </c:pt>
                <c:pt idx="44">
                  <c:v>2011</c:v>
                </c:pt>
                <c:pt idx="45">
                  <c:v>2011</c:v>
                </c:pt>
                <c:pt idx="46">
                  <c:v>2011</c:v>
                </c:pt>
                <c:pt idx="47">
                  <c:v>2011</c:v>
                </c:pt>
                <c:pt idx="48">
                  <c:v>2012</c:v>
                </c:pt>
                <c:pt idx="49">
                  <c:v>2012</c:v>
                </c:pt>
                <c:pt idx="50">
                  <c:v>2012</c:v>
                </c:pt>
                <c:pt idx="51">
                  <c:v>2012</c:v>
                </c:pt>
                <c:pt idx="52">
                  <c:v>2013</c:v>
                </c:pt>
                <c:pt idx="53">
                  <c:v>2013</c:v>
                </c:pt>
                <c:pt idx="54">
                  <c:v>2013</c:v>
                </c:pt>
                <c:pt idx="55">
                  <c:v>2013</c:v>
                </c:pt>
                <c:pt idx="56">
                  <c:v>2014F</c:v>
                </c:pt>
                <c:pt idx="57">
                  <c:v>2014F</c:v>
                </c:pt>
                <c:pt idx="58">
                  <c:v>2014F</c:v>
                </c:pt>
                <c:pt idx="59">
                  <c:v>2014F</c:v>
                </c:pt>
                <c:pt idx="60">
                  <c:v>2015F</c:v>
                </c:pt>
                <c:pt idx="61">
                  <c:v>2015F</c:v>
                </c:pt>
                <c:pt idx="62">
                  <c:v>2015F</c:v>
                </c:pt>
                <c:pt idx="63">
                  <c:v>2015F</c:v>
                </c:pt>
                <c:pt idx="64">
                  <c:v>2016F</c:v>
                </c:pt>
                <c:pt idx="65">
                  <c:v>2016F</c:v>
                </c:pt>
                <c:pt idx="66">
                  <c:v>2016F</c:v>
                </c:pt>
                <c:pt idx="67">
                  <c:v>2016F</c:v>
                </c:pt>
              </c:strCache>
            </c:strRef>
          </c:cat>
          <c:val>
            <c:numRef>
              <c:f>'[back up basilea 3.xlsx]Foglio2'!$C$2:$C$69</c:f>
              <c:numCache>
                <c:formatCode>0.0</c:formatCode>
                <c:ptCount val="68"/>
                <c:pt idx="0">
                  <c:v>2.2044969031920942</c:v>
                </c:pt>
                <c:pt idx="1">
                  <c:v>2.9121353794169749</c:v>
                </c:pt>
                <c:pt idx="2">
                  <c:v>3.6556833616266382</c:v>
                </c:pt>
                <c:pt idx="3">
                  <c:v>3.8928903134162449</c:v>
                </c:pt>
                <c:pt idx="4">
                  <c:v>3.7732288342801787</c:v>
                </c:pt>
                <c:pt idx="5">
                  <c:v>3.3535166040858577</c:v>
                </c:pt>
                <c:pt idx="6">
                  <c:v>2.6270750884675587</c:v>
                </c:pt>
                <c:pt idx="7">
                  <c:v>1.7561772961223858</c:v>
                </c:pt>
                <c:pt idx="8">
                  <c:v>0.84588393240753623</c:v>
                </c:pt>
                <c:pt idx="9">
                  <c:v>0.47587371437343401</c:v>
                </c:pt>
                <c:pt idx="10">
                  <c:v>0.39503540086249722</c:v>
                </c:pt>
                <c:pt idx="11">
                  <c:v>0.44609147782247088</c:v>
                </c:pt>
                <c:pt idx="12">
                  <c:v>0.63949110847999469</c:v>
                </c:pt>
                <c:pt idx="13">
                  <c:v>0.35734881892700826</c:v>
                </c:pt>
                <c:pt idx="14">
                  <c:v>6.1405367029468853E-2</c:v>
                </c:pt>
                <c:pt idx="15">
                  <c:v>2.7654175601871479E-2</c:v>
                </c:pt>
                <c:pt idx="16">
                  <c:v>0.27620148359246138</c:v>
                </c:pt>
                <c:pt idx="17">
                  <c:v>0.85373994559507582</c:v>
                </c:pt>
                <c:pt idx="18">
                  <c:v>1.4100977734545428</c:v>
                </c:pt>
                <c:pt idx="19">
                  <c:v>1.5571354479952337</c:v>
                </c:pt>
                <c:pt idx="20">
                  <c:v>1.3456656353361458</c:v>
                </c:pt>
                <c:pt idx="21">
                  <c:v>1.1570545460472561</c:v>
                </c:pt>
                <c:pt idx="22">
                  <c:v>0.95214921236101657</c:v>
                </c:pt>
                <c:pt idx="23">
                  <c:v>1.0884130750254466</c:v>
                </c:pt>
                <c:pt idx="24">
                  <c:v>1.4666048498131439</c:v>
                </c:pt>
                <c:pt idx="25">
                  <c:v>1.6698075535410324</c:v>
                </c:pt>
                <c:pt idx="26">
                  <c:v>1.928535747845558</c:v>
                </c:pt>
                <c:pt idx="27">
                  <c:v>2.2693175903426774</c:v>
                </c:pt>
                <c:pt idx="28">
                  <c:v>2.367564409133518</c:v>
                </c:pt>
                <c:pt idx="29">
                  <c:v>2.3862959045509187</c:v>
                </c:pt>
                <c:pt idx="30">
                  <c:v>2.2805457901544202</c:v>
                </c:pt>
                <c:pt idx="31">
                  <c:v>1.5456257620623546</c:v>
                </c:pt>
                <c:pt idx="32">
                  <c:v>1.0557026881531322</c:v>
                </c:pt>
                <c:pt idx="33">
                  <c:v>0.5023299387028255</c:v>
                </c:pt>
                <c:pt idx="34">
                  <c:v>-0.39913658901731186</c:v>
                </c:pt>
                <c:pt idx="35">
                  <c:v>-1.1612745006070708</c:v>
                </c:pt>
                <c:pt idx="36">
                  <c:v>-3.0122884719115781</c:v>
                </c:pt>
                <c:pt idx="37">
                  <c:v>-4.6164972477801385</c:v>
                </c:pt>
                <c:pt idx="38">
                  <c:v>-5.3968841357362249</c:v>
                </c:pt>
                <c:pt idx="39">
                  <c:v>-5.5310182966223564</c:v>
                </c:pt>
                <c:pt idx="40">
                  <c:v>-3.6309501219608964</c:v>
                </c:pt>
                <c:pt idx="41">
                  <c:v>-1.504422914911546</c:v>
                </c:pt>
                <c:pt idx="42">
                  <c:v>0.22808528554755791</c:v>
                </c:pt>
                <c:pt idx="43">
                  <c:v>1.6830355925465061</c:v>
                </c:pt>
                <c:pt idx="44">
                  <c:v>1.8124549804026022</c:v>
                </c:pt>
                <c:pt idx="45">
                  <c:v>1.620560938180476</c:v>
                </c:pt>
                <c:pt idx="46">
                  <c:v>1.2711635894015301</c:v>
                </c:pt>
                <c:pt idx="47">
                  <c:v>0.57736810198263944</c:v>
                </c:pt>
                <c:pt idx="48">
                  <c:v>-0.19754881931350887</c:v>
                </c:pt>
                <c:pt idx="49">
                  <c:v>-1.0735726204612881</c:v>
                </c:pt>
                <c:pt idx="50">
                  <c:v>-1.8290691954870217</c:v>
                </c:pt>
                <c:pt idx="51">
                  <c:v>-2.3925570194396499</c:v>
                </c:pt>
                <c:pt idx="52">
                  <c:v>-2.5701174955148187</c:v>
                </c:pt>
                <c:pt idx="53">
                  <c:v>-2.4986510928452264</c:v>
                </c:pt>
                <c:pt idx="54">
                  <c:v>-2.3171576009763992</c:v>
                </c:pt>
                <c:pt idx="55">
                  <c:v>-1.8448905883477795</c:v>
                </c:pt>
                <c:pt idx="56">
                  <c:v>-1.2756954966748539</c:v>
                </c:pt>
                <c:pt idx="57">
                  <c:v>-0.59446100817359704</c:v>
                </c:pt>
                <c:pt idx="58">
                  <c:v>0.17383028704411041</c:v>
                </c:pt>
                <c:pt idx="59">
                  <c:v>0.67407834371392261</c:v>
                </c:pt>
                <c:pt idx="60">
                  <c:v>0.99242519446756106</c:v>
                </c:pt>
                <c:pt idx="61">
                  <c:v>1.2055675423145338</c:v>
                </c:pt>
                <c:pt idx="62">
                  <c:v>1.2210929806222026</c:v>
                </c:pt>
                <c:pt idx="63">
                  <c:v>1.2954595709870795</c:v>
                </c:pt>
                <c:pt idx="64">
                  <c:v>1.3</c:v>
                </c:pt>
                <c:pt idx="65">
                  <c:v>1.3</c:v>
                </c:pt>
                <c:pt idx="66">
                  <c:v>1.3</c:v>
                </c:pt>
                <c:pt idx="67">
                  <c:v>1.3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3567360"/>
        <c:axId val="173565824"/>
      </c:lineChart>
      <c:catAx>
        <c:axId val="1735624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0">
                <a:latin typeface="Calibri" pitchFamily="34" charset="0"/>
              </a:defRPr>
            </a:pPr>
            <a:endParaRPr lang="it-IT"/>
          </a:p>
        </c:txPr>
        <c:crossAx val="173564288"/>
        <c:crosses val="autoZero"/>
        <c:auto val="1"/>
        <c:lblAlgn val="ctr"/>
        <c:lblOffset val="100"/>
        <c:tickLblSkip val="4"/>
        <c:noMultiLvlLbl val="0"/>
      </c:catAx>
      <c:valAx>
        <c:axId val="173564288"/>
        <c:scaling>
          <c:orientation val="minMax"/>
          <c:max val="4"/>
          <c:min val="1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0">
                <a:latin typeface="Calibri" pitchFamily="34" charset="0"/>
              </a:defRPr>
            </a:pPr>
            <a:endParaRPr lang="it-IT"/>
          </a:p>
        </c:txPr>
        <c:crossAx val="173562496"/>
        <c:crosses val="autoZero"/>
        <c:crossBetween val="between"/>
      </c:valAx>
      <c:valAx>
        <c:axId val="173565824"/>
        <c:scaling>
          <c:orientation val="minMax"/>
        </c:scaling>
        <c:delete val="0"/>
        <c:axPos val="r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400" b="0">
                <a:latin typeface="Calibri" pitchFamily="34" charset="0"/>
              </a:defRPr>
            </a:pPr>
            <a:endParaRPr lang="it-IT"/>
          </a:p>
        </c:txPr>
        <c:crossAx val="173567360"/>
        <c:crosses val="max"/>
        <c:crossBetween val="between"/>
      </c:valAx>
      <c:catAx>
        <c:axId val="173567360"/>
        <c:scaling>
          <c:orientation val="minMax"/>
        </c:scaling>
        <c:delete val="1"/>
        <c:axPos val="b"/>
        <c:majorTickMark val="out"/>
        <c:minorTickMark val="none"/>
        <c:tickLblPos val="none"/>
        <c:crossAx val="173565824"/>
        <c:crosses val="autoZero"/>
        <c:auto val="1"/>
        <c:lblAlgn val="ctr"/>
        <c:lblOffset val="100"/>
        <c:noMultiLvlLbl val="0"/>
      </c:catAx>
      <c:spPr>
        <a:noFill/>
      </c:spPr>
    </c:plotArea>
    <c:legend>
      <c:legendPos val="r"/>
      <c:legendEntry>
        <c:idx val="0"/>
        <c:txPr>
          <a:bodyPr/>
          <a:lstStyle/>
          <a:p>
            <a:pPr>
              <a:defRPr sz="1400" b="0">
                <a:latin typeface="Calibri" pitchFamily="34" charset="0"/>
              </a:defRPr>
            </a:pPr>
            <a:endParaRPr lang="it-IT"/>
          </a:p>
        </c:txPr>
      </c:legendEntry>
      <c:legendEntry>
        <c:idx val="1"/>
        <c:txPr>
          <a:bodyPr/>
          <a:lstStyle/>
          <a:p>
            <a:pPr>
              <a:defRPr sz="1400" b="0">
                <a:latin typeface="Calibri" pitchFamily="34" charset="0"/>
              </a:defRPr>
            </a:pPr>
            <a:endParaRPr lang="it-IT"/>
          </a:p>
        </c:txPr>
      </c:legendEntry>
      <c:layout>
        <c:manualLayout>
          <c:xMode val="edge"/>
          <c:yMode val="edge"/>
          <c:x val="9.6431658679168003E-2"/>
          <c:y val="4.4810559243417522E-2"/>
          <c:w val="0.78578045386112561"/>
          <c:h val="0.10129581956171572"/>
        </c:manualLayout>
      </c:layout>
      <c:overlay val="0"/>
      <c:txPr>
        <a:bodyPr/>
        <a:lstStyle/>
        <a:p>
          <a:pPr>
            <a:defRPr sz="1400" b="0"/>
          </a:pPr>
          <a:endParaRPr lang="it-IT"/>
        </a:p>
      </c:txPr>
    </c:legend>
    <c:plotVisOnly val="1"/>
    <c:dispBlanksAs val="gap"/>
    <c:showDLblsOverMax val="0"/>
  </c:chart>
  <c:spPr>
    <a:solidFill>
      <a:prstClr val="white"/>
    </a:solidFill>
    <a:ln>
      <a:noFill/>
    </a:ln>
  </c:sp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8919072615923014E-2"/>
          <c:y val="5.1400554097404488E-2"/>
          <c:w val="0.84755074365704286"/>
          <c:h val="0.77396252551764066"/>
        </c:manualLayout>
      </c:layout>
      <c:lineChart>
        <c:grouping val="standard"/>
        <c:varyColors val="0"/>
        <c:ser>
          <c:idx val="0"/>
          <c:order val="0"/>
          <c:tx>
            <c:strRef>
              <c:f>Foglio2!$V$1</c:f>
              <c:strCache>
                <c:ptCount val="1"/>
                <c:pt idx="0">
                  <c:v>Nord Ovest</c:v>
                </c:pt>
              </c:strCache>
            </c:strRef>
          </c:tx>
          <c:spPr>
            <a:ln w="38100">
              <a:solidFill>
                <a:srgbClr val="002060"/>
              </a:solidFill>
            </a:ln>
          </c:spPr>
          <c:marker>
            <c:symbol val="none"/>
          </c:marker>
          <c:dPt>
            <c:idx val="8"/>
            <c:bubble3D val="0"/>
            <c:spPr>
              <a:ln w="38100">
                <a:solidFill>
                  <a:srgbClr val="002060"/>
                </a:solidFill>
                <a:prstDash val="sysDash"/>
              </a:ln>
            </c:spPr>
          </c:dPt>
          <c:dPt>
            <c:idx val="9"/>
            <c:bubble3D val="0"/>
            <c:spPr>
              <a:ln w="38100">
                <a:solidFill>
                  <a:srgbClr val="002060"/>
                </a:solidFill>
                <a:prstDash val="sysDash"/>
              </a:ln>
            </c:spPr>
          </c:dPt>
          <c:dPt>
            <c:idx val="10"/>
            <c:bubble3D val="0"/>
            <c:spPr>
              <a:ln w="38100">
                <a:solidFill>
                  <a:srgbClr val="002060"/>
                </a:solidFill>
                <a:prstDash val="sysDash"/>
              </a:ln>
            </c:spPr>
          </c:dPt>
          <c:dPt>
            <c:idx val="11"/>
            <c:bubble3D val="0"/>
            <c:spPr>
              <a:ln w="38100">
                <a:solidFill>
                  <a:srgbClr val="002060"/>
                </a:solidFill>
                <a:prstDash val="sysDash"/>
              </a:ln>
            </c:spPr>
          </c:dPt>
          <c:dPt>
            <c:idx val="12"/>
            <c:bubble3D val="0"/>
            <c:spPr>
              <a:ln w="38100">
                <a:solidFill>
                  <a:srgbClr val="002060"/>
                </a:solidFill>
                <a:prstDash val="sysDash"/>
              </a:ln>
            </c:spPr>
          </c:dPt>
          <c:dPt>
            <c:idx val="13"/>
            <c:bubble3D val="0"/>
            <c:spPr>
              <a:ln w="38100">
                <a:solidFill>
                  <a:srgbClr val="002060"/>
                </a:solidFill>
                <a:prstDash val="sysDash"/>
              </a:ln>
            </c:spPr>
          </c:dPt>
          <c:dPt>
            <c:idx val="14"/>
            <c:bubble3D val="0"/>
            <c:spPr>
              <a:ln w="38100">
                <a:solidFill>
                  <a:srgbClr val="002060"/>
                </a:solidFill>
                <a:prstDash val="sysDash"/>
              </a:ln>
            </c:spPr>
          </c:dPt>
          <c:dPt>
            <c:idx val="15"/>
            <c:bubble3D val="0"/>
            <c:spPr>
              <a:ln w="38100">
                <a:solidFill>
                  <a:srgbClr val="002060"/>
                </a:solidFill>
                <a:prstDash val="sysDash"/>
              </a:ln>
            </c:spPr>
          </c:dPt>
          <c:dPt>
            <c:idx val="16"/>
            <c:bubble3D val="0"/>
            <c:spPr>
              <a:ln w="38100">
                <a:solidFill>
                  <a:srgbClr val="002060"/>
                </a:solidFill>
                <a:prstDash val="sysDash"/>
              </a:ln>
            </c:spPr>
          </c:dPt>
          <c:dPt>
            <c:idx val="17"/>
            <c:bubble3D val="0"/>
            <c:spPr>
              <a:ln w="38100">
                <a:solidFill>
                  <a:srgbClr val="002060"/>
                </a:solidFill>
                <a:prstDash val="sysDash"/>
              </a:ln>
            </c:spPr>
          </c:dPt>
          <c:dPt>
            <c:idx val="18"/>
            <c:bubble3D val="0"/>
            <c:spPr>
              <a:ln w="38100">
                <a:solidFill>
                  <a:srgbClr val="002060"/>
                </a:solidFill>
                <a:prstDash val="sysDash"/>
              </a:ln>
            </c:spPr>
          </c:dPt>
          <c:dPt>
            <c:idx val="19"/>
            <c:bubble3D val="0"/>
            <c:spPr>
              <a:ln w="38100">
                <a:solidFill>
                  <a:srgbClr val="002060"/>
                </a:solidFill>
                <a:prstDash val="sysDash"/>
              </a:ln>
            </c:spPr>
          </c:dPt>
          <c:cat>
            <c:strRef>
              <c:f>Foglio2!$U$2:$U$21</c:f>
              <c:strCache>
                <c:ptCount val="20"/>
                <c:pt idx="0">
                  <c:v>q1 12</c:v>
                </c:pt>
                <c:pt idx="1">
                  <c:v>q2 12</c:v>
                </c:pt>
                <c:pt idx="2">
                  <c:v>q3 12</c:v>
                </c:pt>
                <c:pt idx="3">
                  <c:v>q4 12</c:v>
                </c:pt>
                <c:pt idx="4">
                  <c:v>q1 13</c:v>
                </c:pt>
                <c:pt idx="5">
                  <c:v>q2 13</c:v>
                </c:pt>
                <c:pt idx="6">
                  <c:v>q3 13</c:v>
                </c:pt>
                <c:pt idx="7">
                  <c:v>q4 13</c:v>
                </c:pt>
                <c:pt idx="8">
                  <c:v>q1 14F</c:v>
                </c:pt>
                <c:pt idx="9">
                  <c:v>q2 14F</c:v>
                </c:pt>
                <c:pt idx="10">
                  <c:v>q3 14F</c:v>
                </c:pt>
                <c:pt idx="11">
                  <c:v>q4 14F</c:v>
                </c:pt>
                <c:pt idx="12">
                  <c:v>q1 15F</c:v>
                </c:pt>
                <c:pt idx="13">
                  <c:v>q2 15F</c:v>
                </c:pt>
                <c:pt idx="14">
                  <c:v>q3 15F</c:v>
                </c:pt>
                <c:pt idx="15">
                  <c:v>q4 15F</c:v>
                </c:pt>
                <c:pt idx="16">
                  <c:v>q1 16F</c:v>
                </c:pt>
                <c:pt idx="17">
                  <c:v>q2 16F</c:v>
                </c:pt>
                <c:pt idx="18">
                  <c:v>q3 16F</c:v>
                </c:pt>
                <c:pt idx="19">
                  <c:v>q4 16F</c:v>
                </c:pt>
              </c:strCache>
            </c:strRef>
          </c:cat>
          <c:val>
            <c:numRef>
              <c:f>Foglio2!$V$2:$V$21</c:f>
              <c:numCache>
                <c:formatCode>0.00</c:formatCode>
                <c:ptCount val="20"/>
                <c:pt idx="0">
                  <c:v>2.3431069999999998</c:v>
                </c:pt>
                <c:pt idx="1">
                  <c:v>2.4760879999999967</c:v>
                </c:pt>
                <c:pt idx="2">
                  <c:v>2.6254379999999999</c:v>
                </c:pt>
                <c:pt idx="3">
                  <c:v>2.7464209999999998</c:v>
                </c:pt>
                <c:pt idx="4">
                  <c:v>2.8190459999999851</c:v>
                </c:pt>
                <c:pt idx="5">
                  <c:v>2.856459999999986</c:v>
                </c:pt>
                <c:pt idx="6">
                  <c:v>2.922504</c:v>
                </c:pt>
                <c:pt idx="7">
                  <c:v>2.9154729999999907</c:v>
                </c:pt>
                <c:pt idx="8">
                  <c:v>2.8887779999999998</c:v>
                </c:pt>
                <c:pt idx="9">
                  <c:v>2.8811419999999988</c:v>
                </c:pt>
                <c:pt idx="10">
                  <c:v>2.7468889999999977</c:v>
                </c:pt>
                <c:pt idx="11">
                  <c:v>2.6169439999999931</c:v>
                </c:pt>
                <c:pt idx="12">
                  <c:v>2.5918939999999977</c:v>
                </c:pt>
                <c:pt idx="13">
                  <c:v>2.5740819999999998</c:v>
                </c:pt>
                <c:pt idx="14">
                  <c:v>2.5472190000000001</c:v>
                </c:pt>
                <c:pt idx="15">
                  <c:v>2.5324229999999921</c:v>
                </c:pt>
                <c:pt idx="16">
                  <c:v>2.5039660000000001</c:v>
                </c:pt>
                <c:pt idx="17">
                  <c:v>2.4644079999999997</c:v>
                </c:pt>
                <c:pt idx="18">
                  <c:v>2.4487230000000002</c:v>
                </c:pt>
                <c:pt idx="19">
                  <c:v>2.4291529999999977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188352"/>
        <c:axId val="185189888"/>
      </c:lineChart>
      <c:lineChart>
        <c:grouping val="standard"/>
        <c:varyColors val="0"/>
        <c:ser>
          <c:idx val="1"/>
          <c:order val="1"/>
          <c:tx>
            <c:strRef>
              <c:f>Foglio2!$Z$1</c:f>
              <c:strCache>
                <c:ptCount val="1"/>
                <c:pt idx="0">
                  <c:v>Sud</c:v>
                </c:pt>
              </c:strCache>
            </c:strRef>
          </c:tx>
          <c:spPr>
            <a:ln w="38100">
              <a:solidFill>
                <a:srgbClr val="C00000"/>
              </a:solidFill>
            </a:ln>
          </c:spPr>
          <c:marker>
            <c:symbol val="none"/>
          </c:marker>
          <c:dPt>
            <c:idx val="8"/>
            <c:bubble3D val="0"/>
            <c:spPr>
              <a:ln w="38100">
                <a:solidFill>
                  <a:srgbClr val="C00000"/>
                </a:solidFill>
                <a:prstDash val="sysDash"/>
              </a:ln>
            </c:spPr>
          </c:dPt>
          <c:dPt>
            <c:idx val="9"/>
            <c:bubble3D val="0"/>
            <c:spPr>
              <a:ln w="38100">
                <a:solidFill>
                  <a:srgbClr val="C00000"/>
                </a:solidFill>
                <a:prstDash val="sysDash"/>
              </a:ln>
            </c:spPr>
          </c:dPt>
          <c:dPt>
            <c:idx val="10"/>
            <c:bubble3D val="0"/>
            <c:spPr>
              <a:ln w="38100">
                <a:solidFill>
                  <a:srgbClr val="C00000"/>
                </a:solidFill>
                <a:prstDash val="sysDash"/>
              </a:ln>
            </c:spPr>
          </c:dPt>
          <c:dPt>
            <c:idx val="11"/>
            <c:bubble3D val="0"/>
            <c:spPr>
              <a:ln w="38100">
                <a:solidFill>
                  <a:srgbClr val="C00000"/>
                </a:solidFill>
                <a:prstDash val="sysDash"/>
              </a:ln>
            </c:spPr>
          </c:dPt>
          <c:dPt>
            <c:idx val="12"/>
            <c:bubble3D val="0"/>
            <c:spPr>
              <a:ln w="38100">
                <a:solidFill>
                  <a:srgbClr val="C00000"/>
                </a:solidFill>
                <a:prstDash val="sysDash"/>
              </a:ln>
            </c:spPr>
          </c:dPt>
          <c:dPt>
            <c:idx val="13"/>
            <c:bubble3D val="0"/>
            <c:spPr>
              <a:ln w="38100">
                <a:solidFill>
                  <a:srgbClr val="C00000"/>
                </a:solidFill>
                <a:prstDash val="sysDash"/>
              </a:ln>
            </c:spPr>
          </c:dPt>
          <c:dPt>
            <c:idx val="14"/>
            <c:bubble3D val="0"/>
            <c:spPr>
              <a:ln w="38100">
                <a:solidFill>
                  <a:srgbClr val="C00000"/>
                </a:solidFill>
                <a:prstDash val="sysDash"/>
              </a:ln>
            </c:spPr>
          </c:dPt>
          <c:dPt>
            <c:idx val="15"/>
            <c:bubble3D val="0"/>
            <c:spPr>
              <a:ln w="38100">
                <a:solidFill>
                  <a:srgbClr val="C00000"/>
                </a:solidFill>
                <a:prstDash val="sysDash"/>
              </a:ln>
            </c:spPr>
          </c:dPt>
          <c:dPt>
            <c:idx val="16"/>
            <c:bubble3D val="0"/>
            <c:spPr>
              <a:ln w="38100">
                <a:solidFill>
                  <a:srgbClr val="C00000"/>
                </a:solidFill>
                <a:prstDash val="sysDash"/>
              </a:ln>
            </c:spPr>
          </c:dPt>
          <c:dPt>
            <c:idx val="17"/>
            <c:bubble3D val="0"/>
            <c:spPr>
              <a:ln w="38100">
                <a:solidFill>
                  <a:srgbClr val="C00000"/>
                </a:solidFill>
                <a:prstDash val="sysDash"/>
              </a:ln>
            </c:spPr>
          </c:dPt>
          <c:dPt>
            <c:idx val="18"/>
            <c:bubble3D val="0"/>
            <c:spPr>
              <a:ln w="38100">
                <a:solidFill>
                  <a:srgbClr val="C00000"/>
                </a:solidFill>
                <a:prstDash val="sysDash"/>
              </a:ln>
            </c:spPr>
          </c:dPt>
          <c:dPt>
            <c:idx val="19"/>
            <c:bubble3D val="0"/>
            <c:spPr>
              <a:ln w="38100">
                <a:solidFill>
                  <a:srgbClr val="C00000"/>
                </a:solidFill>
                <a:prstDash val="sysDash"/>
              </a:ln>
            </c:spPr>
          </c:dPt>
          <c:cat>
            <c:strRef>
              <c:f>Foglio2!$U$2:$U$21</c:f>
              <c:strCache>
                <c:ptCount val="20"/>
                <c:pt idx="0">
                  <c:v>q1 12</c:v>
                </c:pt>
                <c:pt idx="1">
                  <c:v>q2 12</c:v>
                </c:pt>
                <c:pt idx="2">
                  <c:v>q3 12</c:v>
                </c:pt>
                <c:pt idx="3">
                  <c:v>q4 12</c:v>
                </c:pt>
                <c:pt idx="4">
                  <c:v>q1 13</c:v>
                </c:pt>
                <c:pt idx="5">
                  <c:v>q2 13</c:v>
                </c:pt>
                <c:pt idx="6">
                  <c:v>q3 13</c:v>
                </c:pt>
                <c:pt idx="7">
                  <c:v>q4 13</c:v>
                </c:pt>
                <c:pt idx="8">
                  <c:v>q1 14F</c:v>
                </c:pt>
                <c:pt idx="9">
                  <c:v>q2 14F</c:v>
                </c:pt>
                <c:pt idx="10">
                  <c:v>q3 14F</c:v>
                </c:pt>
                <c:pt idx="11">
                  <c:v>q4 14F</c:v>
                </c:pt>
                <c:pt idx="12">
                  <c:v>q1 15F</c:v>
                </c:pt>
                <c:pt idx="13">
                  <c:v>q2 15F</c:v>
                </c:pt>
                <c:pt idx="14">
                  <c:v>q3 15F</c:v>
                </c:pt>
                <c:pt idx="15">
                  <c:v>q4 15F</c:v>
                </c:pt>
                <c:pt idx="16">
                  <c:v>q1 16F</c:v>
                </c:pt>
                <c:pt idx="17">
                  <c:v>q2 16F</c:v>
                </c:pt>
                <c:pt idx="18">
                  <c:v>q3 16F</c:v>
                </c:pt>
                <c:pt idx="19">
                  <c:v>q4 16F</c:v>
                </c:pt>
              </c:strCache>
            </c:strRef>
          </c:cat>
          <c:val>
            <c:numRef>
              <c:f>Foglio2!$Z$2:$Z$21</c:f>
              <c:numCache>
                <c:formatCode>0.00</c:formatCode>
                <c:ptCount val="20"/>
                <c:pt idx="0">
                  <c:v>6.2942220000000004</c:v>
                </c:pt>
                <c:pt idx="1">
                  <c:v>6.5376139999999996</c:v>
                </c:pt>
                <c:pt idx="2">
                  <c:v>6.7805400000000002</c:v>
                </c:pt>
                <c:pt idx="3">
                  <c:v>7.0927920000000002</c:v>
                </c:pt>
                <c:pt idx="4">
                  <c:v>7.4446950000000003</c:v>
                </c:pt>
                <c:pt idx="5">
                  <c:v>8.183033</c:v>
                </c:pt>
                <c:pt idx="6">
                  <c:v>8.5983259999999984</c:v>
                </c:pt>
                <c:pt idx="7">
                  <c:v>9.0795050000000028</c:v>
                </c:pt>
                <c:pt idx="8">
                  <c:v>9.5016739999999995</c:v>
                </c:pt>
                <c:pt idx="9">
                  <c:v>9.4887560000000004</c:v>
                </c:pt>
                <c:pt idx="10">
                  <c:v>9.5050930000000005</c:v>
                </c:pt>
                <c:pt idx="11">
                  <c:v>9.1798380000000002</c:v>
                </c:pt>
                <c:pt idx="12">
                  <c:v>8.8013330000000014</c:v>
                </c:pt>
                <c:pt idx="13">
                  <c:v>8.6074350000000006</c:v>
                </c:pt>
                <c:pt idx="14">
                  <c:v>8.4899300000000046</c:v>
                </c:pt>
                <c:pt idx="15">
                  <c:v>8.3814950000000028</c:v>
                </c:pt>
                <c:pt idx="16">
                  <c:v>8.401625000000001</c:v>
                </c:pt>
                <c:pt idx="17">
                  <c:v>8.4526770000000067</c:v>
                </c:pt>
                <c:pt idx="18">
                  <c:v>8.4370930000000008</c:v>
                </c:pt>
                <c:pt idx="19">
                  <c:v>8.4776280000000011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193216"/>
        <c:axId val="185191424"/>
      </c:lineChart>
      <c:catAx>
        <c:axId val="185188352"/>
        <c:scaling>
          <c:orientation val="minMax"/>
        </c:scaling>
        <c:delete val="0"/>
        <c:axPos val="b"/>
        <c:numFmt formatCode="[$-410]mmm\-yy;@" sourceLinked="0"/>
        <c:majorTickMark val="out"/>
        <c:minorTickMark val="none"/>
        <c:tickLblPos val="nextTo"/>
        <c:txPr>
          <a:bodyPr/>
          <a:lstStyle/>
          <a:p>
            <a:pPr>
              <a:defRPr sz="1400" b="0">
                <a:latin typeface="Calibri" pitchFamily="34" charset="0"/>
              </a:defRPr>
            </a:pPr>
            <a:endParaRPr lang="it-IT"/>
          </a:p>
        </c:txPr>
        <c:crossAx val="185189888"/>
        <c:crosses val="autoZero"/>
        <c:auto val="1"/>
        <c:lblAlgn val="ctr"/>
        <c:lblOffset val="100"/>
        <c:noMultiLvlLbl val="0"/>
      </c:catAx>
      <c:valAx>
        <c:axId val="185189888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400" b="0">
                <a:latin typeface="Calibri" pitchFamily="34" charset="0"/>
              </a:defRPr>
            </a:pPr>
            <a:endParaRPr lang="it-IT"/>
          </a:p>
        </c:txPr>
        <c:crossAx val="185188352"/>
        <c:crosses val="autoZero"/>
        <c:crossBetween val="between"/>
      </c:valAx>
      <c:valAx>
        <c:axId val="185191424"/>
        <c:scaling>
          <c:orientation val="minMax"/>
        </c:scaling>
        <c:delete val="1"/>
        <c:axPos val="r"/>
        <c:numFmt formatCode="0.00" sourceLinked="1"/>
        <c:majorTickMark val="out"/>
        <c:minorTickMark val="none"/>
        <c:tickLblPos val="none"/>
        <c:crossAx val="185193216"/>
        <c:crosses val="max"/>
        <c:crossBetween val="between"/>
      </c:valAx>
      <c:catAx>
        <c:axId val="185193216"/>
        <c:scaling>
          <c:orientation val="minMax"/>
        </c:scaling>
        <c:delete val="1"/>
        <c:axPos val="b"/>
        <c:numFmt formatCode="dd/mm/yyyy" sourceLinked="1"/>
        <c:majorTickMark val="out"/>
        <c:minorTickMark val="none"/>
        <c:tickLblPos val="none"/>
        <c:crossAx val="185191424"/>
        <c:crosses val="autoZero"/>
        <c:auto val="1"/>
        <c:lblAlgn val="ctr"/>
        <c:lblOffset val="100"/>
        <c:noMultiLvlLbl val="0"/>
      </c:catAx>
    </c:plotArea>
    <c:legend>
      <c:legendPos val="t"/>
      <c:legendEntry>
        <c:idx val="0"/>
        <c:txPr>
          <a:bodyPr/>
          <a:lstStyle/>
          <a:p>
            <a:pPr>
              <a:defRPr sz="1400" b="0">
                <a:latin typeface="Calibri" pitchFamily="34" charset="0"/>
              </a:defRPr>
            </a:pPr>
            <a:endParaRPr lang="it-IT"/>
          </a:p>
        </c:txPr>
      </c:legendEntry>
      <c:legendEntry>
        <c:idx val="1"/>
        <c:txPr>
          <a:bodyPr/>
          <a:lstStyle/>
          <a:p>
            <a:pPr>
              <a:defRPr sz="1400" b="0">
                <a:latin typeface="Calibri" pitchFamily="34" charset="0"/>
              </a:defRPr>
            </a:pPr>
            <a:endParaRPr lang="it-IT"/>
          </a:p>
        </c:txPr>
      </c:legendEntry>
      <c:layout>
        <c:manualLayout>
          <c:xMode val="edge"/>
          <c:yMode val="edge"/>
          <c:x val="8.7625526241793608E-2"/>
          <c:y val="1.6033572027350503E-2"/>
          <c:w val="0.72485862014043878"/>
          <c:h val="6.1245509758174665E-2"/>
        </c:manualLayout>
      </c:layout>
      <c:overlay val="0"/>
      <c:txPr>
        <a:bodyPr/>
        <a:lstStyle/>
        <a:p>
          <a:pPr>
            <a:defRPr sz="1400" b="0"/>
          </a:pPr>
          <a:endParaRPr lang="it-IT"/>
        </a:p>
      </c:txPr>
    </c:legend>
    <c:plotVisOnly val="1"/>
    <c:dispBlanksAs val="gap"/>
    <c:showDLblsOverMax val="0"/>
  </c:chart>
  <c:spPr>
    <a:solidFill>
      <a:prstClr val="white"/>
    </a:solidFill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8919072615923014E-2"/>
          <c:y val="5.1400554097404488E-2"/>
          <c:w val="0.84755074365704286"/>
          <c:h val="0.84010109987779125"/>
        </c:manualLayout>
      </c:layout>
      <c:lineChart>
        <c:grouping val="standard"/>
        <c:varyColors val="0"/>
        <c:ser>
          <c:idx val="0"/>
          <c:order val="0"/>
          <c:tx>
            <c:strRef>
              <c:f>[5]Foglio2!$H$1</c:f>
              <c:strCache>
                <c:ptCount val="1"/>
                <c:pt idx="0">
                  <c:v>t. sofferenza (sc sin)</c:v>
                </c:pt>
              </c:strCache>
            </c:strRef>
          </c:tx>
          <c:spPr>
            <a:ln w="25400">
              <a:solidFill>
                <a:srgbClr val="002060"/>
              </a:solidFill>
            </a:ln>
          </c:spPr>
          <c:marker>
            <c:symbol val="none"/>
          </c:marker>
          <c:dPt>
            <c:idx val="56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Pt>
            <c:idx val="57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Pt>
            <c:idx val="58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Pt>
            <c:idx val="59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Pt>
            <c:idx val="60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Pt>
            <c:idx val="61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Pt>
            <c:idx val="62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Pt>
            <c:idx val="63"/>
            <c:bubble3D val="0"/>
            <c:spPr>
              <a:ln w="25400">
                <a:solidFill>
                  <a:srgbClr val="002060"/>
                </a:solidFill>
                <a:prstDash val="sysDot"/>
              </a:ln>
            </c:spPr>
          </c:dPt>
          <c:dPt>
            <c:idx val="64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Pt>
            <c:idx val="65"/>
            <c:bubble3D val="0"/>
            <c:spPr>
              <a:ln w="25400">
                <a:solidFill>
                  <a:srgbClr val="002060"/>
                </a:solidFill>
                <a:prstDash val="sysDot"/>
              </a:ln>
            </c:spPr>
          </c:dPt>
          <c:dPt>
            <c:idx val="67"/>
            <c:marker>
              <c:symbol val="circle"/>
              <c:size val="10"/>
              <c:spPr>
                <a:solidFill>
                  <a:srgbClr val="002060"/>
                </a:solidFill>
                <a:ln>
                  <a:noFill/>
                </a:ln>
              </c:spPr>
            </c:marker>
            <c:bubble3D val="0"/>
          </c:dPt>
          <c:cat>
            <c:strRef>
              <c:f>[5]Foglio2!$G$2:$G$69</c:f>
              <c:strCache>
                <c:ptCount val="68"/>
                <c:pt idx="0">
                  <c:v>2000</c:v>
                </c:pt>
                <c:pt idx="1">
                  <c:v>2000</c:v>
                </c:pt>
                <c:pt idx="2">
                  <c:v>2000</c:v>
                </c:pt>
                <c:pt idx="3">
                  <c:v>2000</c:v>
                </c:pt>
                <c:pt idx="4">
                  <c:v>2001</c:v>
                </c:pt>
                <c:pt idx="5">
                  <c:v>2001</c:v>
                </c:pt>
                <c:pt idx="6">
                  <c:v>2001</c:v>
                </c:pt>
                <c:pt idx="7">
                  <c:v>2001</c:v>
                </c:pt>
                <c:pt idx="8">
                  <c:v>2002</c:v>
                </c:pt>
                <c:pt idx="9">
                  <c:v>2002</c:v>
                </c:pt>
                <c:pt idx="10">
                  <c:v>2002</c:v>
                </c:pt>
                <c:pt idx="11">
                  <c:v>2002</c:v>
                </c:pt>
                <c:pt idx="12">
                  <c:v>2003</c:v>
                </c:pt>
                <c:pt idx="13">
                  <c:v>2003</c:v>
                </c:pt>
                <c:pt idx="14">
                  <c:v>2003</c:v>
                </c:pt>
                <c:pt idx="15">
                  <c:v>2003</c:v>
                </c:pt>
                <c:pt idx="16">
                  <c:v>2004</c:v>
                </c:pt>
                <c:pt idx="17">
                  <c:v>2004</c:v>
                </c:pt>
                <c:pt idx="18">
                  <c:v>2004</c:v>
                </c:pt>
                <c:pt idx="19">
                  <c:v>2004</c:v>
                </c:pt>
                <c:pt idx="20">
                  <c:v>2005</c:v>
                </c:pt>
                <c:pt idx="21">
                  <c:v>2005</c:v>
                </c:pt>
                <c:pt idx="22">
                  <c:v>2005</c:v>
                </c:pt>
                <c:pt idx="23">
                  <c:v>2005</c:v>
                </c:pt>
                <c:pt idx="24">
                  <c:v>2006</c:v>
                </c:pt>
                <c:pt idx="25">
                  <c:v>2006</c:v>
                </c:pt>
                <c:pt idx="26">
                  <c:v>2006</c:v>
                </c:pt>
                <c:pt idx="27">
                  <c:v>2006</c:v>
                </c:pt>
                <c:pt idx="28">
                  <c:v>2007</c:v>
                </c:pt>
                <c:pt idx="29">
                  <c:v>2007</c:v>
                </c:pt>
                <c:pt idx="30">
                  <c:v>2007</c:v>
                </c:pt>
                <c:pt idx="31">
                  <c:v>2007</c:v>
                </c:pt>
                <c:pt idx="32">
                  <c:v>2008</c:v>
                </c:pt>
                <c:pt idx="33">
                  <c:v>2008</c:v>
                </c:pt>
                <c:pt idx="34">
                  <c:v>2008</c:v>
                </c:pt>
                <c:pt idx="35">
                  <c:v>2008</c:v>
                </c:pt>
                <c:pt idx="36">
                  <c:v>2009</c:v>
                </c:pt>
                <c:pt idx="37">
                  <c:v>2009</c:v>
                </c:pt>
                <c:pt idx="38">
                  <c:v>2009</c:v>
                </c:pt>
                <c:pt idx="39">
                  <c:v>2009</c:v>
                </c:pt>
                <c:pt idx="40">
                  <c:v>2010</c:v>
                </c:pt>
                <c:pt idx="41">
                  <c:v>2010</c:v>
                </c:pt>
                <c:pt idx="42">
                  <c:v>2010</c:v>
                </c:pt>
                <c:pt idx="43">
                  <c:v>2010</c:v>
                </c:pt>
                <c:pt idx="44">
                  <c:v>2011</c:v>
                </c:pt>
                <c:pt idx="45">
                  <c:v>2011</c:v>
                </c:pt>
                <c:pt idx="46">
                  <c:v>2011</c:v>
                </c:pt>
                <c:pt idx="47">
                  <c:v>2011</c:v>
                </c:pt>
                <c:pt idx="48">
                  <c:v>2012</c:v>
                </c:pt>
                <c:pt idx="49">
                  <c:v>2012</c:v>
                </c:pt>
                <c:pt idx="50">
                  <c:v>2012</c:v>
                </c:pt>
                <c:pt idx="51">
                  <c:v>2012</c:v>
                </c:pt>
                <c:pt idx="52">
                  <c:v>2013</c:v>
                </c:pt>
                <c:pt idx="53">
                  <c:v>2013</c:v>
                </c:pt>
                <c:pt idx="54">
                  <c:v>2013</c:v>
                </c:pt>
                <c:pt idx="55">
                  <c:v>2013</c:v>
                </c:pt>
                <c:pt idx="56">
                  <c:v>2014F</c:v>
                </c:pt>
                <c:pt idx="57">
                  <c:v>2014F</c:v>
                </c:pt>
                <c:pt idx="58">
                  <c:v>2014F</c:v>
                </c:pt>
                <c:pt idx="59">
                  <c:v>2014F</c:v>
                </c:pt>
                <c:pt idx="60">
                  <c:v>2015F</c:v>
                </c:pt>
                <c:pt idx="61">
                  <c:v>2015F</c:v>
                </c:pt>
                <c:pt idx="62">
                  <c:v>2015F</c:v>
                </c:pt>
                <c:pt idx="63">
                  <c:v>2015F</c:v>
                </c:pt>
                <c:pt idx="64">
                  <c:v>2016F</c:v>
                </c:pt>
                <c:pt idx="65">
                  <c:v>2016F</c:v>
                </c:pt>
                <c:pt idx="66">
                  <c:v>2016F</c:v>
                </c:pt>
                <c:pt idx="67">
                  <c:v>2016F</c:v>
                </c:pt>
              </c:strCache>
            </c:strRef>
          </c:cat>
          <c:val>
            <c:numRef>
              <c:f>[5]Foglio2!$H$2:$H$69</c:f>
              <c:numCache>
                <c:formatCode>General</c:formatCode>
                <c:ptCount val="68"/>
                <c:pt idx="0">
                  <c:v>2.024</c:v>
                </c:pt>
                <c:pt idx="1">
                  <c:v>1.9339999999999968</c:v>
                </c:pt>
                <c:pt idx="2">
                  <c:v>1.8859999999999966</c:v>
                </c:pt>
                <c:pt idx="3">
                  <c:v>1.7929999999999968</c:v>
                </c:pt>
                <c:pt idx="4">
                  <c:v>1.7609999999999966</c:v>
                </c:pt>
                <c:pt idx="5">
                  <c:v>1.764</c:v>
                </c:pt>
                <c:pt idx="6">
                  <c:v>1.7629999999999966</c:v>
                </c:pt>
                <c:pt idx="7">
                  <c:v>1.768</c:v>
                </c:pt>
                <c:pt idx="8">
                  <c:v>1.748</c:v>
                </c:pt>
                <c:pt idx="9">
                  <c:v>1.7809999999999966</c:v>
                </c:pt>
                <c:pt idx="10">
                  <c:v>1.81</c:v>
                </c:pt>
                <c:pt idx="11">
                  <c:v>1.802</c:v>
                </c:pt>
                <c:pt idx="12">
                  <c:v>1.7429999999999968</c:v>
                </c:pt>
                <c:pt idx="13">
                  <c:v>1.7109999999999963</c:v>
                </c:pt>
                <c:pt idx="14">
                  <c:v>1.724</c:v>
                </c:pt>
                <c:pt idx="15">
                  <c:v>1.6870000000000001</c:v>
                </c:pt>
                <c:pt idx="16">
                  <c:v>1.762</c:v>
                </c:pt>
                <c:pt idx="17">
                  <c:v>1.7989999999999968</c:v>
                </c:pt>
                <c:pt idx="18">
                  <c:v>1.81</c:v>
                </c:pt>
                <c:pt idx="19">
                  <c:v>1.776</c:v>
                </c:pt>
                <c:pt idx="20">
                  <c:v>1.71</c:v>
                </c:pt>
                <c:pt idx="21">
                  <c:v>1.6879999999999968</c:v>
                </c:pt>
                <c:pt idx="22">
                  <c:v>1.6870000000000001</c:v>
                </c:pt>
                <c:pt idx="23">
                  <c:v>1.6980000000000031</c:v>
                </c:pt>
                <c:pt idx="24">
                  <c:v>1.7329999999999965</c:v>
                </c:pt>
                <c:pt idx="25">
                  <c:v>1.708</c:v>
                </c:pt>
                <c:pt idx="26">
                  <c:v>1.706</c:v>
                </c:pt>
                <c:pt idx="27">
                  <c:v>1.6479999999999966</c:v>
                </c:pt>
                <c:pt idx="28">
                  <c:v>1.6080000000000001</c:v>
                </c:pt>
                <c:pt idx="29">
                  <c:v>1.611</c:v>
                </c:pt>
                <c:pt idx="30">
                  <c:v>1.5920000000000001</c:v>
                </c:pt>
                <c:pt idx="31">
                  <c:v>1.603</c:v>
                </c:pt>
                <c:pt idx="32">
                  <c:v>1.58</c:v>
                </c:pt>
                <c:pt idx="33">
                  <c:v>1.5589999999999968</c:v>
                </c:pt>
                <c:pt idx="34">
                  <c:v>1.589</c:v>
                </c:pt>
                <c:pt idx="35">
                  <c:v>1.6679999999999968</c:v>
                </c:pt>
                <c:pt idx="36">
                  <c:v>1.7949999999999968</c:v>
                </c:pt>
                <c:pt idx="37">
                  <c:v>2.2480000000000002</c:v>
                </c:pt>
                <c:pt idx="38">
                  <c:v>2.661</c:v>
                </c:pt>
                <c:pt idx="39">
                  <c:v>3.09</c:v>
                </c:pt>
                <c:pt idx="40">
                  <c:v>2.5640000000000001</c:v>
                </c:pt>
                <c:pt idx="41">
                  <c:v>2.64</c:v>
                </c:pt>
                <c:pt idx="42">
                  <c:v>2.6719999999999997</c:v>
                </c:pt>
                <c:pt idx="43">
                  <c:v>2.6880000000000002</c:v>
                </c:pt>
                <c:pt idx="44">
                  <c:v>2.6419999999999999</c:v>
                </c:pt>
                <c:pt idx="45">
                  <c:v>2.5949999999999998</c:v>
                </c:pt>
                <c:pt idx="46">
                  <c:v>2.5509999999999997</c:v>
                </c:pt>
                <c:pt idx="47">
                  <c:v>2.593</c:v>
                </c:pt>
                <c:pt idx="48">
                  <c:v>2.6589999999999998</c:v>
                </c:pt>
                <c:pt idx="49">
                  <c:v>2.742</c:v>
                </c:pt>
                <c:pt idx="50">
                  <c:v>2.8699999999999997</c:v>
                </c:pt>
                <c:pt idx="51">
                  <c:v>3.0129999999999977</c:v>
                </c:pt>
                <c:pt idx="52">
                  <c:v>3.1319999999999997</c:v>
                </c:pt>
                <c:pt idx="53">
                  <c:v>3.3059999999999987</c:v>
                </c:pt>
                <c:pt idx="54">
                  <c:v>3.4389999999999987</c:v>
                </c:pt>
                <c:pt idx="55">
                  <c:v>3.5</c:v>
                </c:pt>
                <c:pt idx="56">
                  <c:v>3.5939999999999999</c:v>
                </c:pt>
                <c:pt idx="57">
                  <c:v>3.6269999999999998</c:v>
                </c:pt>
                <c:pt idx="58">
                  <c:v>3.609</c:v>
                </c:pt>
                <c:pt idx="59">
                  <c:v>3.5139999999999998</c:v>
                </c:pt>
                <c:pt idx="60">
                  <c:v>3.5070000000000001</c:v>
                </c:pt>
                <c:pt idx="61">
                  <c:v>3.5230000000000001</c:v>
                </c:pt>
                <c:pt idx="62">
                  <c:v>3.548</c:v>
                </c:pt>
                <c:pt idx="63">
                  <c:v>3.58</c:v>
                </c:pt>
                <c:pt idx="64">
                  <c:v>3.6080000000000001</c:v>
                </c:pt>
                <c:pt idx="65">
                  <c:v>3.645</c:v>
                </c:pt>
                <c:pt idx="66">
                  <c:v>3.6789999999999998</c:v>
                </c:pt>
                <c:pt idx="67">
                  <c:v>3.7080000000000002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329920"/>
        <c:axId val="185204736"/>
      </c:lineChart>
      <c:lineChart>
        <c:grouping val="standard"/>
        <c:varyColors val="0"/>
        <c:ser>
          <c:idx val="1"/>
          <c:order val="1"/>
          <c:tx>
            <c:strRef>
              <c:f>[5]Foglio2!$I$1</c:f>
              <c:strCache>
                <c:ptCount val="1"/>
                <c:pt idx="0">
                  <c:v>Pil a/a (sc dx)</c:v>
                </c:pt>
              </c:strCache>
            </c:strRef>
          </c:tx>
          <c:spPr>
            <a:ln w="25400">
              <a:solidFill>
                <a:srgbClr val="C00000"/>
              </a:solidFill>
            </a:ln>
          </c:spPr>
          <c:marker>
            <c:symbol val="none"/>
          </c:marker>
          <c:dPt>
            <c:idx val="56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dPt>
            <c:idx val="57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dPt>
            <c:idx val="58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dPt>
            <c:idx val="59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dPt>
            <c:idx val="60"/>
            <c:bubble3D val="0"/>
            <c:spPr>
              <a:ln w="25400">
                <a:solidFill>
                  <a:srgbClr val="C00000"/>
                </a:solidFill>
                <a:prstDash val="sysDot"/>
              </a:ln>
            </c:spPr>
          </c:dPt>
          <c:dPt>
            <c:idx val="61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dPt>
            <c:idx val="62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dPt>
            <c:idx val="63"/>
            <c:bubble3D val="0"/>
            <c:spPr>
              <a:ln w="25400">
                <a:solidFill>
                  <a:srgbClr val="C00000"/>
                </a:solidFill>
                <a:prstDash val="sysDot"/>
              </a:ln>
            </c:spPr>
          </c:dPt>
          <c:dPt>
            <c:idx val="64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dPt>
            <c:idx val="65"/>
            <c:bubble3D val="0"/>
            <c:spPr>
              <a:ln w="25400">
                <a:solidFill>
                  <a:srgbClr val="C00000"/>
                </a:solidFill>
                <a:prstDash val="sysDot"/>
              </a:ln>
            </c:spPr>
          </c:dPt>
          <c:dPt>
            <c:idx val="66"/>
            <c:bubble3D val="0"/>
            <c:spPr>
              <a:ln w="25400">
                <a:solidFill>
                  <a:srgbClr val="C00000"/>
                </a:solidFill>
                <a:prstDash val="sysDot"/>
              </a:ln>
            </c:spPr>
          </c:dPt>
          <c:dPt>
            <c:idx val="67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cat>
            <c:strRef>
              <c:f>[5]Foglio2!$G$2:$G$69</c:f>
              <c:strCache>
                <c:ptCount val="68"/>
                <c:pt idx="0">
                  <c:v>2000</c:v>
                </c:pt>
                <c:pt idx="1">
                  <c:v>2000</c:v>
                </c:pt>
                <c:pt idx="2">
                  <c:v>2000</c:v>
                </c:pt>
                <c:pt idx="3">
                  <c:v>2000</c:v>
                </c:pt>
                <c:pt idx="4">
                  <c:v>2001</c:v>
                </c:pt>
                <c:pt idx="5">
                  <c:v>2001</c:v>
                </c:pt>
                <c:pt idx="6">
                  <c:v>2001</c:v>
                </c:pt>
                <c:pt idx="7">
                  <c:v>2001</c:v>
                </c:pt>
                <c:pt idx="8">
                  <c:v>2002</c:v>
                </c:pt>
                <c:pt idx="9">
                  <c:v>2002</c:v>
                </c:pt>
                <c:pt idx="10">
                  <c:v>2002</c:v>
                </c:pt>
                <c:pt idx="11">
                  <c:v>2002</c:v>
                </c:pt>
                <c:pt idx="12">
                  <c:v>2003</c:v>
                </c:pt>
                <c:pt idx="13">
                  <c:v>2003</c:v>
                </c:pt>
                <c:pt idx="14">
                  <c:v>2003</c:v>
                </c:pt>
                <c:pt idx="15">
                  <c:v>2003</c:v>
                </c:pt>
                <c:pt idx="16">
                  <c:v>2004</c:v>
                </c:pt>
                <c:pt idx="17">
                  <c:v>2004</c:v>
                </c:pt>
                <c:pt idx="18">
                  <c:v>2004</c:v>
                </c:pt>
                <c:pt idx="19">
                  <c:v>2004</c:v>
                </c:pt>
                <c:pt idx="20">
                  <c:v>2005</c:v>
                </c:pt>
                <c:pt idx="21">
                  <c:v>2005</c:v>
                </c:pt>
                <c:pt idx="22">
                  <c:v>2005</c:v>
                </c:pt>
                <c:pt idx="23">
                  <c:v>2005</c:v>
                </c:pt>
                <c:pt idx="24">
                  <c:v>2006</c:v>
                </c:pt>
                <c:pt idx="25">
                  <c:v>2006</c:v>
                </c:pt>
                <c:pt idx="26">
                  <c:v>2006</c:v>
                </c:pt>
                <c:pt idx="27">
                  <c:v>2006</c:v>
                </c:pt>
                <c:pt idx="28">
                  <c:v>2007</c:v>
                </c:pt>
                <c:pt idx="29">
                  <c:v>2007</c:v>
                </c:pt>
                <c:pt idx="30">
                  <c:v>2007</c:v>
                </c:pt>
                <c:pt idx="31">
                  <c:v>2007</c:v>
                </c:pt>
                <c:pt idx="32">
                  <c:v>2008</c:v>
                </c:pt>
                <c:pt idx="33">
                  <c:v>2008</c:v>
                </c:pt>
                <c:pt idx="34">
                  <c:v>2008</c:v>
                </c:pt>
                <c:pt idx="35">
                  <c:v>2008</c:v>
                </c:pt>
                <c:pt idx="36">
                  <c:v>2009</c:v>
                </c:pt>
                <c:pt idx="37">
                  <c:v>2009</c:v>
                </c:pt>
                <c:pt idx="38">
                  <c:v>2009</c:v>
                </c:pt>
                <c:pt idx="39">
                  <c:v>2009</c:v>
                </c:pt>
                <c:pt idx="40">
                  <c:v>2010</c:v>
                </c:pt>
                <c:pt idx="41">
                  <c:v>2010</c:v>
                </c:pt>
                <c:pt idx="42">
                  <c:v>2010</c:v>
                </c:pt>
                <c:pt idx="43">
                  <c:v>2010</c:v>
                </c:pt>
                <c:pt idx="44">
                  <c:v>2011</c:v>
                </c:pt>
                <c:pt idx="45">
                  <c:v>2011</c:v>
                </c:pt>
                <c:pt idx="46">
                  <c:v>2011</c:v>
                </c:pt>
                <c:pt idx="47">
                  <c:v>2011</c:v>
                </c:pt>
                <c:pt idx="48">
                  <c:v>2012</c:v>
                </c:pt>
                <c:pt idx="49">
                  <c:v>2012</c:v>
                </c:pt>
                <c:pt idx="50">
                  <c:v>2012</c:v>
                </c:pt>
                <c:pt idx="51">
                  <c:v>2012</c:v>
                </c:pt>
                <c:pt idx="52">
                  <c:v>2013</c:v>
                </c:pt>
                <c:pt idx="53">
                  <c:v>2013</c:v>
                </c:pt>
                <c:pt idx="54">
                  <c:v>2013</c:v>
                </c:pt>
                <c:pt idx="55">
                  <c:v>2013</c:v>
                </c:pt>
                <c:pt idx="56">
                  <c:v>2014F</c:v>
                </c:pt>
                <c:pt idx="57">
                  <c:v>2014F</c:v>
                </c:pt>
                <c:pt idx="58">
                  <c:v>2014F</c:v>
                </c:pt>
                <c:pt idx="59">
                  <c:v>2014F</c:v>
                </c:pt>
                <c:pt idx="60">
                  <c:v>2015F</c:v>
                </c:pt>
                <c:pt idx="61">
                  <c:v>2015F</c:v>
                </c:pt>
                <c:pt idx="62">
                  <c:v>2015F</c:v>
                </c:pt>
                <c:pt idx="63">
                  <c:v>2015F</c:v>
                </c:pt>
                <c:pt idx="64">
                  <c:v>2016F</c:v>
                </c:pt>
                <c:pt idx="65">
                  <c:v>2016F</c:v>
                </c:pt>
                <c:pt idx="66">
                  <c:v>2016F</c:v>
                </c:pt>
                <c:pt idx="67">
                  <c:v>2016F</c:v>
                </c:pt>
              </c:strCache>
            </c:strRef>
          </c:cat>
          <c:val>
            <c:numRef>
              <c:f>[5]Foglio2!$I$2:$I$69</c:f>
              <c:numCache>
                <c:formatCode>0.0</c:formatCode>
                <c:ptCount val="68"/>
                <c:pt idx="0">
                  <c:v>2.2044969031920942</c:v>
                </c:pt>
                <c:pt idx="1">
                  <c:v>2.9121353794169749</c:v>
                </c:pt>
                <c:pt idx="2">
                  <c:v>3.6556833616266382</c:v>
                </c:pt>
                <c:pt idx="3">
                  <c:v>3.8928903134162463</c:v>
                </c:pt>
                <c:pt idx="4">
                  <c:v>3.7732288342801787</c:v>
                </c:pt>
                <c:pt idx="5">
                  <c:v>3.3535166040858586</c:v>
                </c:pt>
                <c:pt idx="6">
                  <c:v>2.6270750884675569</c:v>
                </c:pt>
                <c:pt idx="7">
                  <c:v>1.7561772961223858</c:v>
                </c:pt>
                <c:pt idx="8">
                  <c:v>0.84588393240753601</c:v>
                </c:pt>
                <c:pt idx="9">
                  <c:v>0.4758737143734339</c:v>
                </c:pt>
                <c:pt idx="10">
                  <c:v>0.39503540086249711</c:v>
                </c:pt>
                <c:pt idx="11">
                  <c:v>0.44609147782247088</c:v>
                </c:pt>
                <c:pt idx="12">
                  <c:v>0.63949110847999435</c:v>
                </c:pt>
                <c:pt idx="13">
                  <c:v>0.35734881892700804</c:v>
                </c:pt>
                <c:pt idx="14">
                  <c:v>6.1405367029468853E-2</c:v>
                </c:pt>
                <c:pt idx="15">
                  <c:v>2.7654175601871462E-2</c:v>
                </c:pt>
                <c:pt idx="16">
                  <c:v>0.27620148359246138</c:v>
                </c:pt>
                <c:pt idx="17">
                  <c:v>0.8537399455950756</c:v>
                </c:pt>
                <c:pt idx="18">
                  <c:v>1.4100977734545428</c:v>
                </c:pt>
                <c:pt idx="19">
                  <c:v>1.5571354479952337</c:v>
                </c:pt>
                <c:pt idx="20">
                  <c:v>1.3456656353361458</c:v>
                </c:pt>
                <c:pt idx="21">
                  <c:v>1.1570545460472561</c:v>
                </c:pt>
                <c:pt idx="22">
                  <c:v>0.95214921236101613</c:v>
                </c:pt>
                <c:pt idx="23">
                  <c:v>1.0884130750254466</c:v>
                </c:pt>
                <c:pt idx="24">
                  <c:v>1.4666048498131439</c:v>
                </c:pt>
                <c:pt idx="25">
                  <c:v>1.6698075535410319</c:v>
                </c:pt>
                <c:pt idx="26">
                  <c:v>1.928535747845558</c:v>
                </c:pt>
                <c:pt idx="27">
                  <c:v>2.2693175903426757</c:v>
                </c:pt>
                <c:pt idx="28">
                  <c:v>2.367564409133518</c:v>
                </c:pt>
                <c:pt idx="29">
                  <c:v>2.3862959045509187</c:v>
                </c:pt>
                <c:pt idx="30">
                  <c:v>2.2805457901544202</c:v>
                </c:pt>
                <c:pt idx="31">
                  <c:v>1.545625762062355</c:v>
                </c:pt>
                <c:pt idx="32">
                  <c:v>1.0557026881531326</c:v>
                </c:pt>
                <c:pt idx="33">
                  <c:v>0.5023299387028255</c:v>
                </c:pt>
                <c:pt idx="34">
                  <c:v>-0.39913658901731164</c:v>
                </c:pt>
                <c:pt idx="35">
                  <c:v>-1.1612745006070708</c:v>
                </c:pt>
                <c:pt idx="36">
                  <c:v>-3.012288471911579</c:v>
                </c:pt>
                <c:pt idx="37">
                  <c:v>-4.6164972477801385</c:v>
                </c:pt>
                <c:pt idx="38">
                  <c:v>-5.3968841357362249</c:v>
                </c:pt>
                <c:pt idx="39">
                  <c:v>-5.5310182966223564</c:v>
                </c:pt>
                <c:pt idx="40">
                  <c:v>-3.6309501219608964</c:v>
                </c:pt>
                <c:pt idx="41">
                  <c:v>-1.5044229149115453</c:v>
                </c:pt>
                <c:pt idx="42">
                  <c:v>0.22808528554755791</c:v>
                </c:pt>
                <c:pt idx="43">
                  <c:v>1.6830355925465061</c:v>
                </c:pt>
                <c:pt idx="44">
                  <c:v>1.8124549804026022</c:v>
                </c:pt>
                <c:pt idx="45">
                  <c:v>1.620560938180476</c:v>
                </c:pt>
                <c:pt idx="46">
                  <c:v>1.2711635894015301</c:v>
                </c:pt>
                <c:pt idx="47">
                  <c:v>0.57736810198263988</c:v>
                </c:pt>
                <c:pt idx="48">
                  <c:v>-0.19754881931350887</c:v>
                </c:pt>
                <c:pt idx="49">
                  <c:v>-1.0735726204612881</c:v>
                </c:pt>
                <c:pt idx="50">
                  <c:v>-1.8290691954870222</c:v>
                </c:pt>
                <c:pt idx="51">
                  <c:v>-2.3925570194396508</c:v>
                </c:pt>
                <c:pt idx="52">
                  <c:v>-2.5701174955148187</c:v>
                </c:pt>
                <c:pt idx="53">
                  <c:v>-2.4986510928452264</c:v>
                </c:pt>
                <c:pt idx="54">
                  <c:v>-2.3171576009763992</c:v>
                </c:pt>
                <c:pt idx="55">
                  <c:v>-1.8448905883477795</c:v>
                </c:pt>
                <c:pt idx="56">
                  <c:v>-1.4723244216700613</c:v>
                </c:pt>
                <c:pt idx="57">
                  <c:v>-1.1593814537944738</c:v>
                </c:pt>
                <c:pt idx="58">
                  <c:v>-0.91010408408561849</c:v>
                </c:pt>
                <c:pt idx="59">
                  <c:v>-0.89999985351935108</c:v>
                </c:pt>
                <c:pt idx="60">
                  <c:v>-1.0742669842833161</c:v>
                </c:pt>
                <c:pt idx="61">
                  <c:v>-1.2488281393551226</c:v>
                </c:pt>
                <c:pt idx="62">
                  <c:v>-1.423953869030947</c:v>
                </c:pt>
                <c:pt idx="63">
                  <c:v>-1.5999996275163935</c:v>
                </c:pt>
                <c:pt idx="64">
                  <c:v>-1.3771337951687082</c:v>
                </c:pt>
                <c:pt idx="65">
                  <c:v>-1.1531024758218578</c:v>
                </c:pt>
                <c:pt idx="66">
                  <c:v>-0.9275489579955476</c:v>
                </c:pt>
                <c:pt idx="67">
                  <c:v>-0.70000053025677744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207808"/>
        <c:axId val="185206272"/>
      </c:lineChart>
      <c:catAx>
        <c:axId val="1853299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0">
                <a:latin typeface="Calibri" pitchFamily="34" charset="0"/>
              </a:defRPr>
            </a:pPr>
            <a:endParaRPr lang="it-IT"/>
          </a:p>
        </c:txPr>
        <c:crossAx val="185204736"/>
        <c:crosses val="autoZero"/>
        <c:auto val="1"/>
        <c:lblAlgn val="ctr"/>
        <c:lblOffset val="100"/>
        <c:tickLblSkip val="4"/>
        <c:noMultiLvlLbl val="0"/>
      </c:catAx>
      <c:valAx>
        <c:axId val="185204736"/>
        <c:scaling>
          <c:orientation val="minMax"/>
          <c:max val="4"/>
          <c:min val="1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0">
                <a:latin typeface="Calibri" pitchFamily="34" charset="0"/>
              </a:defRPr>
            </a:pPr>
            <a:endParaRPr lang="it-IT"/>
          </a:p>
        </c:txPr>
        <c:crossAx val="185329920"/>
        <c:crosses val="autoZero"/>
        <c:crossBetween val="between"/>
      </c:valAx>
      <c:valAx>
        <c:axId val="185206272"/>
        <c:scaling>
          <c:orientation val="minMax"/>
        </c:scaling>
        <c:delete val="0"/>
        <c:axPos val="r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400" b="0">
                <a:latin typeface="Calibri" pitchFamily="34" charset="0"/>
              </a:defRPr>
            </a:pPr>
            <a:endParaRPr lang="it-IT"/>
          </a:p>
        </c:txPr>
        <c:crossAx val="185207808"/>
        <c:crosses val="max"/>
        <c:crossBetween val="between"/>
      </c:valAx>
      <c:catAx>
        <c:axId val="185207808"/>
        <c:scaling>
          <c:orientation val="minMax"/>
        </c:scaling>
        <c:delete val="1"/>
        <c:axPos val="b"/>
        <c:majorTickMark val="out"/>
        <c:minorTickMark val="none"/>
        <c:tickLblPos val="none"/>
        <c:crossAx val="185206272"/>
        <c:crosses val="autoZero"/>
        <c:auto val="1"/>
        <c:lblAlgn val="ctr"/>
        <c:lblOffset val="100"/>
        <c:noMultiLvlLbl val="0"/>
      </c:catAx>
      <c:spPr>
        <a:noFill/>
      </c:spPr>
    </c:plotArea>
    <c:legend>
      <c:legendPos val="r"/>
      <c:legendEntry>
        <c:idx val="0"/>
        <c:txPr>
          <a:bodyPr/>
          <a:lstStyle/>
          <a:p>
            <a:pPr>
              <a:defRPr sz="1400" b="0">
                <a:latin typeface="Calibri" pitchFamily="34" charset="0"/>
              </a:defRPr>
            </a:pPr>
            <a:endParaRPr lang="it-IT"/>
          </a:p>
        </c:txPr>
      </c:legendEntry>
      <c:legendEntry>
        <c:idx val="1"/>
        <c:txPr>
          <a:bodyPr/>
          <a:lstStyle/>
          <a:p>
            <a:pPr>
              <a:defRPr sz="1400" b="0">
                <a:latin typeface="Calibri" pitchFamily="34" charset="0"/>
              </a:defRPr>
            </a:pPr>
            <a:endParaRPr lang="it-IT"/>
          </a:p>
        </c:txPr>
      </c:legendEntry>
      <c:layout>
        <c:manualLayout>
          <c:xMode val="edge"/>
          <c:yMode val="edge"/>
          <c:x val="0.11088815475690436"/>
          <c:y val="0.73650887748583727"/>
          <c:w val="0.78578045386112561"/>
          <c:h val="0.10129581956171572"/>
        </c:manualLayout>
      </c:layout>
      <c:overlay val="0"/>
      <c:txPr>
        <a:bodyPr/>
        <a:lstStyle/>
        <a:p>
          <a:pPr>
            <a:defRPr sz="1400" b="0"/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</c:sp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1.8195127504553731E-2"/>
          <c:y val="7.5453493265993432E-2"/>
          <c:w val="0.93429940801457734"/>
          <c:h val="0.77396252551764033"/>
        </c:manualLayout>
      </c:layout>
      <c:lineChart>
        <c:grouping val="standard"/>
        <c:varyColors val="0"/>
        <c:ser>
          <c:idx val="0"/>
          <c:order val="1"/>
          <c:tx>
            <c:strRef>
              <c:f>'past due'!$B$1</c:f>
              <c:strCache>
                <c:ptCount val="1"/>
                <c:pt idx="0">
                  <c:v>baseline</c:v>
                </c:pt>
              </c:strCache>
            </c:strRef>
          </c:tx>
          <c:spPr>
            <a:ln w="25400">
              <a:solidFill>
                <a:srgbClr val="002060"/>
              </a:solidFill>
            </a:ln>
          </c:spPr>
          <c:marker>
            <c:symbol val="none"/>
          </c:marker>
          <c:dPt>
            <c:idx val="56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Pt>
            <c:idx val="57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Pt>
            <c:idx val="58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Pt>
            <c:idx val="59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Pt>
            <c:idx val="60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Pt>
            <c:idx val="61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Pt>
            <c:idx val="62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Pt>
            <c:idx val="63"/>
            <c:bubble3D val="0"/>
            <c:spPr>
              <a:ln w="25400">
                <a:solidFill>
                  <a:srgbClr val="002060"/>
                </a:solidFill>
                <a:prstDash val="sysDash"/>
              </a:ln>
            </c:spPr>
          </c:dPt>
          <c:dLbls>
            <c:dLbl>
              <c:idx val="6"/>
              <c:layout>
                <c:manualLayout>
                  <c:x val="-5.1304099539858802E-2"/>
                  <c:y val="4.578193103754777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5.1304099539858712E-2"/>
                  <c:y val="3.190508675577229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4.8514699260918913E-2"/>
                  <c:y val="5.040754579813888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0">
                    <a:latin typeface="Calibri" pitchFamily="34" charset="0"/>
                  </a:defRPr>
                </a:pPr>
                <a:endParaRPr lang="it-I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'past due'!$A$2:$A$10</c:f>
              <c:strCach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 F</c:v>
                </c:pt>
                <c:pt idx="7">
                  <c:v>2015 F</c:v>
                </c:pt>
                <c:pt idx="8">
                  <c:v>2016 F</c:v>
                </c:pt>
              </c:strCache>
            </c:strRef>
          </c:cat>
          <c:val>
            <c:numRef>
              <c:f>'past due'!$B$2:$B$10</c:f>
              <c:numCache>
                <c:formatCode>0.0%</c:formatCode>
                <c:ptCount val="9"/>
                <c:pt idx="0">
                  <c:v>7.0269999999999999E-2</c:v>
                </c:pt>
                <c:pt idx="1">
                  <c:v>7.4740000000000084E-2</c:v>
                </c:pt>
                <c:pt idx="2">
                  <c:v>7.5820000000000012E-2</c:v>
                </c:pt>
                <c:pt idx="3">
                  <c:v>6.9340000000000013E-2</c:v>
                </c:pt>
                <c:pt idx="4">
                  <c:v>8.6760000000000045E-2</c:v>
                </c:pt>
                <c:pt idx="5">
                  <c:v>9.2615000000000003E-2</c:v>
                </c:pt>
                <c:pt idx="6">
                  <c:v>9.1053000000000023E-2</c:v>
                </c:pt>
                <c:pt idx="7">
                  <c:v>8.5846000000000006E-2</c:v>
                </c:pt>
                <c:pt idx="8">
                  <c:v>8.3648000000000028E-2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390976"/>
        <c:axId val="185392512"/>
      </c:lineChart>
      <c:lineChart>
        <c:grouping val="standard"/>
        <c:varyColors val="0"/>
        <c:ser>
          <c:idx val="1"/>
          <c:order val="0"/>
          <c:tx>
            <c:strRef>
              <c:f>'past due'!$C$1</c:f>
              <c:strCache>
                <c:ptCount val="1"/>
                <c:pt idx="0">
                  <c:v>adverse</c:v>
                </c:pt>
              </c:strCache>
            </c:strRef>
          </c:tx>
          <c:spPr>
            <a:ln w="25400">
              <a:solidFill>
                <a:srgbClr val="C00000"/>
              </a:solidFill>
            </a:ln>
          </c:spPr>
          <c:marker>
            <c:symbol val="none"/>
          </c:marker>
          <c:dPt>
            <c:idx val="56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dPt>
            <c:idx val="57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dPt>
            <c:idx val="58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dPt>
            <c:idx val="59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dPt>
            <c:idx val="60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dPt>
            <c:idx val="61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dPt>
            <c:idx val="62"/>
            <c:bubble3D val="0"/>
            <c:spPr>
              <a:ln w="25400">
                <a:solidFill>
                  <a:srgbClr val="C00000"/>
                </a:solidFill>
                <a:prstDash val="sysDash"/>
              </a:ln>
            </c:spPr>
          </c:dPt>
          <c:dLbls>
            <c:dLbl>
              <c:idx val="6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0">
                    <a:latin typeface="Calibri" pitchFamily="34" charset="0"/>
                  </a:defRPr>
                </a:pPr>
                <a:endParaRPr lang="it-IT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'past due'!$A$2:$A$10</c:f>
              <c:strCach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 F</c:v>
                </c:pt>
                <c:pt idx="7">
                  <c:v>2015 F</c:v>
                </c:pt>
                <c:pt idx="8">
                  <c:v>2016 F</c:v>
                </c:pt>
              </c:strCache>
            </c:strRef>
          </c:cat>
          <c:val>
            <c:numRef>
              <c:f>'past due'!$C$2:$C$10</c:f>
              <c:numCache>
                <c:formatCode>General</c:formatCode>
                <c:ptCount val="9"/>
                <c:pt idx="5" formatCode="0.0%">
                  <c:v>9.2615000000000003E-2</c:v>
                </c:pt>
                <c:pt idx="6" formatCode="0.0%">
                  <c:v>9.2687000000000005E-2</c:v>
                </c:pt>
                <c:pt idx="7" formatCode="0.0%">
                  <c:v>9.4233000000000025E-2</c:v>
                </c:pt>
                <c:pt idx="8" formatCode="0.0%">
                  <c:v>9.7301000000000012E-2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395840"/>
        <c:axId val="185394304"/>
      </c:lineChart>
      <c:catAx>
        <c:axId val="185390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b="0">
                <a:latin typeface="Calibri" pitchFamily="34" charset="0"/>
              </a:defRPr>
            </a:pPr>
            <a:endParaRPr lang="it-IT"/>
          </a:p>
        </c:txPr>
        <c:crossAx val="185392512"/>
        <c:crosses val="autoZero"/>
        <c:auto val="1"/>
        <c:lblAlgn val="ctr"/>
        <c:lblOffset val="100"/>
        <c:noMultiLvlLbl val="0"/>
      </c:catAx>
      <c:valAx>
        <c:axId val="185392512"/>
        <c:scaling>
          <c:orientation val="minMax"/>
          <c:max val="0.11000000000000001"/>
          <c:min val="6.0000000000000032E-2"/>
        </c:scaling>
        <c:delete val="1"/>
        <c:axPos val="l"/>
        <c:numFmt formatCode="0.0%" sourceLinked="1"/>
        <c:majorTickMark val="out"/>
        <c:minorTickMark val="none"/>
        <c:tickLblPos val="none"/>
        <c:crossAx val="185390976"/>
        <c:crosses val="autoZero"/>
        <c:crossBetween val="between"/>
        <c:majorUnit val="1.0000000000000007E-2"/>
      </c:valAx>
      <c:valAx>
        <c:axId val="185394304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one"/>
        <c:crossAx val="185395840"/>
        <c:crosses val="max"/>
        <c:crossBetween val="between"/>
      </c:valAx>
      <c:catAx>
        <c:axId val="1853958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85394304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14805077413479056"/>
          <c:y val="8.9578282828282868E-2"/>
          <c:w val="0.6067103745922976"/>
          <c:h val="6.7727272727272733E-2"/>
        </c:manualLayout>
      </c:layout>
      <c:overlay val="0"/>
      <c:txPr>
        <a:bodyPr/>
        <a:lstStyle/>
        <a:p>
          <a:pPr>
            <a:defRPr b="0">
              <a:latin typeface="Calibri" pitchFamily="34" charset="0"/>
            </a:defRPr>
          </a:pPr>
          <a:endParaRPr lang="it-IT"/>
        </a:p>
      </c:txPr>
    </c:legend>
    <c:plotVisOnly val="1"/>
    <c:dispBlanksAs val="gap"/>
    <c:showDLblsOverMax val="0"/>
  </c:chart>
  <c:txPr>
    <a:bodyPr/>
    <a:lstStyle/>
    <a:p>
      <a:pPr>
        <a:defRPr sz="1400" b="1"/>
      </a:pPr>
      <a:endParaRPr lang="it-IT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0872594142466157E-2"/>
          <c:y val="9.2324811132096563E-2"/>
          <c:w val="0.93169846676966794"/>
          <c:h val="0.744631657088609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206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</c:spPr>
          </c:dPt>
          <c:dLbls>
            <c:numFmt formatCode="#,##0" sourceLinked="0"/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  <a:latin typeface="Calibri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'past due'!$F$38:$F$41</c:f>
              <c:strCache>
                <c:ptCount val="4"/>
                <c:pt idx="0">
                  <c:v>2013</c:v>
                </c:pt>
                <c:pt idx="2">
                  <c:v>2016
baseline</c:v>
                </c:pt>
                <c:pt idx="3">
                  <c:v>2016
adverse</c:v>
                </c:pt>
              </c:strCache>
            </c:strRef>
          </c:cat>
          <c:val>
            <c:numRef>
              <c:f>'past due'!$G$38:$G$41</c:f>
              <c:numCache>
                <c:formatCode>General</c:formatCode>
                <c:ptCount val="4"/>
                <c:pt idx="0">
                  <c:v>131.68700000000001</c:v>
                </c:pt>
                <c:pt idx="2">
                  <c:v>121.41000000000012</c:v>
                </c:pt>
                <c:pt idx="3">
                  <c:v>138.70999999999998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0"/>
        <c:axId val="184905088"/>
        <c:axId val="184919168"/>
      </c:barChart>
      <c:catAx>
        <c:axId val="1849050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0">
                <a:latin typeface="Calibri" pitchFamily="34" charset="0"/>
              </a:defRPr>
            </a:pPr>
            <a:endParaRPr lang="it-IT"/>
          </a:p>
        </c:txPr>
        <c:crossAx val="184919168"/>
        <c:crosses val="autoZero"/>
        <c:auto val="1"/>
        <c:lblAlgn val="ctr"/>
        <c:lblOffset val="100"/>
        <c:noMultiLvlLbl val="0"/>
      </c:catAx>
      <c:valAx>
        <c:axId val="184919168"/>
        <c:scaling>
          <c:orientation val="minMax"/>
          <c:max val="145"/>
          <c:min val="0"/>
        </c:scaling>
        <c:delete val="1"/>
        <c:axPos val="l"/>
        <c:numFmt formatCode="0%" sourceLinked="0"/>
        <c:majorTickMark val="out"/>
        <c:minorTickMark val="none"/>
        <c:tickLblPos val="none"/>
        <c:crossAx val="184905088"/>
        <c:crosses val="autoZero"/>
        <c:crossBetween val="between"/>
        <c:majorUnit val="5"/>
        <c:minorUnit val="1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2"/>
          <c:order val="0"/>
          <c:tx>
            <c:strRef>
              <c:f>'Total NPL'!$J$4</c:f>
              <c:strCache>
                <c:ptCount val="1"/>
                <c:pt idx="0">
                  <c:v>NPL Portfolio</c:v>
                </c:pt>
              </c:strCache>
            </c:strRef>
          </c:tx>
          <c:spPr>
            <a:ln w="38100" cap="rnd">
              <a:solidFill>
                <a:schemeClr val="bg2">
                  <a:lumMod val="2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'Total NPL'!$K$3:$X$3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</c:numCache>
            </c:numRef>
          </c:cat>
          <c:val>
            <c:numRef>
              <c:f>'Total NPL'!$K$4:$X$4</c:f>
              <c:numCache>
                <c:formatCode>0.0%</c:formatCode>
                <c:ptCount val="14"/>
                <c:pt idx="0">
                  <c:v>6.016135441946318E-2</c:v>
                </c:pt>
                <c:pt idx="1">
                  <c:v>0.11649221061746241</c:v>
                </c:pt>
                <c:pt idx="2">
                  <c:v>0.16754758439270656</c:v>
                </c:pt>
                <c:pt idx="3">
                  <c:v>0.21393796263685441</c:v>
                </c:pt>
                <c:pt idx="4">
                  <c:v>0.24049197902082556</c:v>
                </c:pt>
                <c:pt idx="5">
                  <c:v>0.27109316076337825</c:v>
                </c:pt>
                <c:pt idx="6">
                  <c:v>0.28969650920166296</c:v>
                </c:pt>
                <c:pt idx="7">
                  <c:v>0.30472978616769247</c:v>
                </c:pt>
                <c:pt idx="8">
                  <c:v>0.31493353417597497</c:v>
                </c:pt>
                <c:pt idx="9">
                  <c:v>0.33135066202680608</c:v>
                </c:pt>
                <c:pt idx="10">
                  <c:v>0.35251304902489483</c:v>
                </c:pt>
                <c:pt idx="11">
                  <c:v>0.37541189211796666</c:v>
                </c:pt>
                <c:pt idx="12">
                  <c:v>0.39628371169906207</c:v>
                </c:pt>
                <c:pt idx="13">
                  <c:v>0.41652645049551112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4982912"/>
        <c:axId val="185017472"/>
      </c:lineChart>
      <c:catAx>
        <c:axId val="184982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b="0">
                <a:latin typeface="Calibri" pitchFamily="34" charset="0"/>
              </a:defRPr>
            </a:pPr>
            <a:endParaRPr lang="it-IT"/>
          </a:p>
        </c:txPr>
        <c:crossAx val="185017472"/>
        <c:crosses val="autoZero"/>
        <c:auto val="1"/>
        <c:lblAlgn val="ctr"/>
        <c:lblOffset val="100"/>
        <c:noMultiLvlLbl val="0"/>
      </c:catAx>
      <c:valAx>
        <c:axId val="185017472"/>
        <c:scaling>
          <c:orientation val="minMax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>
            <a:solidFill>
              <a:schemeClr val="bg1">
                <a:lumMod val="50000"/>
              </a:schemeClr>
            </a:solidFill>
          </a:ln>
          <a:effectLst/>
        </c:spPr>
        <c:txPr>
          <a:bodyPr rot="-60000000" vert="horz"/>
          <a:lstStyle/>
          <a:p>
            <a:pPr>
              <a:defRPr b="0">
                <a:latin typeface="Calibri" pitchFamily="34" charset="0"/>
              </a:defRPr>
            </a:pPr>
            <a:endParaRPr lang="it-IT"/>
          </a:p>
        </c:txPr>
        <c:crossAx val="184982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 b="1"/>
      </a:pPr>
      <a:endParaRPr lang="it-IT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789714877981753"/>
          <c:y val="4.4239168898928927E-2"/>
          <c:w val="0.84248039022768351"/>
          <c:h val="0.843156830311035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'Total NPL'!$A$4</c:f>
              <c:strCache>
                <c:ptCount val="1"/>
                <c:pt idx="0">
                  <c:v>Corporate Unsecured</c:v>
                </c:pt>
              </c:strCache>
            </c:strRef>
          </c:tx>
          <c:spPr>
            <a:solidFill>
              <a:srgbClr val="004A8E"/>
            </a:solidFill>
            <a:ln>
              <a:noFill/>
            </a:ln>
            <a:effectLst/>
          </c:spPr>
          <c:invertIfNegative val="0"/>
          <c:cat>
            <c:numRef>
              <c:f>'Total NPL'!$B$3:$H$3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'Total NPL'!$B$4:$H$4</c:f>
              <c:numCache>
                <c:formatCode>0.0%</c:formatCode>
                <c:ptCount val="7"/>
                <c:pt idx="0">
                  <c:v>1.2430092550923371E-2</c:v>
                </c:pt>
                <c:pt idx="1">
                  <c:v>2.3944128031960988E-2</c:v>
                </c:pt>
                <c:pt idx="2">
                  <c:v>1.5844626626940864E-2</c:v>
                </c:pt>
                <c:pt idx="3">
                  <c:v>1.1050308837769801E-2</c:v>
                </c:pt>
                <c:pt idx="4">
                  <c:v>1.0713060092751079E-2</c:v>
                </c:pt>
                <c:pt idx="5">
                  <c:v>6.8777601672372814E-3</c:v>
                </c:pt>
                <c:pt idx="6">
                  <c:v>2.9651788004401592E-3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5058816"/>
        <c:axId val="185060352"/>
      </c:barChart>
      <c:catAx>
        <c:axId val="185058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latin typeface="Calibri" pitchFamily="34" charset="0"/>
              </a:defRPr>
            </a:pPr>
            <a:endParaRPr lang="it-IT"/>
          </a:p>
        </c:txPr>
        <c:crossAx val="185060352"/>
        <c:crosses val="autoZero"/>
        <c:auto val="1"/>
        <c:lblAlgn val="ctr"/>
        <c:lblOffset val="100"/>
        <c:noMultiLvlLbl val="0"/>
      </c:catAx>
      <c:valAx>
        <c:axId val="185060352"/>
        <c:scaling>
          <c:orientation val="minMax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vert="horz"/>
          <a:lstStyle/>
          <a:p>
            <a:pPr>
              <a:defRPr>
                <a:latin typeface="Calibri" pitchFamily="34" charset="0"/>
              </a:defRPr>
            </a:pPr>
            <a:endParaRPr lang="it-IT"/>
          </a:p>
        </c:txPr>
        <c:crossAx val="185058816"/>
        <c:crosses val="autoZero"/>
        <c:crossBetween val="between"/>
        <c:majorUnit val="1.0000000000000005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 b="0"/>
      </a:pPr>
      <a:endParaRPr lang="it-IT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8919072615923014E-2"/>
          <c:y val="0.11750219474524617"/>
          <c:w val="0.84755074365704286"/>
          <c:h val="0.70786089127352136"/>
        </c:manualLayout>
      </c:layout>
      <c:lineChart>
        <c:grouping val="standard"/>
        <c:varyColors val="0"/>
        <c:ser>
          <c:idx val="0"/>
          <c:order val="0"/>
          <c:tx>
            <c:v>impieghi (€ mil)</c:v>
          </c:tx>
          <c:spPr>
            <a:ln w="38100">
              <a:solidFill>
                <a:srgbClr val="002060"/>
              </a:solidFill>
            </a:ln>
          </c:spPr>
          <c:marker>
            <c:symbol val="none"/>
          </c:marker>
          <c:dPt>
            <c:idx val="56"/>
            <c:bubble3D val="0"/>
            <c:spPr>
              <a:ln w="38100">
                <a:solidFill>
                  <a:srgbClr val="002060"/>
                </a:solidFill>
                <a:prstDash val="sysDash"/>
              </a:ln>
            </c:spPr>
          </c:dPt>
          <c:dPt>
            <c:idx val="57"/>
            <c:bubble3D val="0"/>
            <c:spPr>
              <a:ln w="38100">
                <a:solidFill>
                  <a:srgbClr val="002060"/>
                </a:solidFill>
                <a:prstDash val="sysDash"/>
              </a:ln>
            </c:spPr>
          </c:dPt>
          <c:dPt>
            <c:idx val="58"/>
            <c:bubble3D val="0"/>
            <c:spPr>
              <a:ln w="38100">
                <a:solidFill>
                  <a:srgbClr val="002060"/>
                </a:solidFill>
                <a:prstDash val="sysDash"/>
              </a:ln>
            </c:spPr>
          </c:dPt>
          <c:dPt>
            <c:idx val="59"/>
            <c:bubble3D val="0"/>
            <c:spPr>
              <a:ln w="38100">
                <a:solidFill>
                  <a:srgbClr val="002060"/>
                </a:solidFill>
                <a:prstDash val="sysDash"/>
              </a:ln>
            </c:spPr>
          </c:dPt>
          <c:dPt>
            <c:idx val="60"/>
            <c:bubble3D val="0"/>
            <c:spPr>
              <a:ln w="38100">
                <a:solidFill>
                  <a:srgbClr val="002060"/>
                </a:solidFill>
                <a:prstDash val="sysDash"/>
              </a:ln>
            </c:spPr>
          </c:dPt>
          <c:dPt>
            <c:idx val="61"/>
            <c:bubble3D val="0"/>
            <c:spPr>
              <a:ln w="38100">
                <a:solidFill>
                  <a:srgbClr val="002060"/>
                </a:solidFill>
                <a:prstDash val="sysDash"/>
              </a:ln>
            </c:spPr>
          </c:dPt>
          <c:dPt>
            <c:idx val="62"/>
            <c:bubble3D val="0"/>
            <c:spPr>
              <a:ln w="38100">
                <a:solidFill>
                  <a:srgbClr val="002060"/>
                </a:solidFill>
                <a:prstDash val="sysDash"/>
              </a:ln>
            </c:spPr>
          </c:dPt>
          <c:dPt>
            <c:idx val="63"/>
            <c:bubble3D val="0"/>
            <c:spPr>
              <a:ln w="38100">
                <a:solidFill>
                  <a:srgbClr val="002060"/>
                </a:solidFill>
                <a:prstDash val="sysDash"/>
              </a:ln>
            </c:spPr>
          </c:dPt>
          <c:cat>
            <c:numRef>
              <c:f>Foglio2!$AO$46:$AO$73</c:f>
              <c:numCache>
                <c:formatCode>yyyy</c:formatCode>
                <c:ptCount val="28"/>
                <c:pt idx="0">
                  <c:v>39172</c:v>
                </c:pt>
                <c:pt idx="1">
                  <c:v>39263</c:v>
                </c:pt>
                <c:pt idx="2">
                  <c:v>39355</c:v>
                </c:pt>
                <c:pt idx="3">
                  <c:v>39447</c:v>
                </c:pt>
                <c:pt idx="4">
                  <c:v>39538</c:v>
                </c:pt>
                <c:pt idx="5">
                  <c:v>39629</c:v>
                </c:pt>
                <c:pt idx="6">
                  <c:v>39721</c:v>
                </c:pt>
                <c:pt idx="7">
                  <c:v>39813</c:v>
                </c:pt>
                <c:pt idx="8">
                  <c:v>39903</c:v>
                </c:pt>
                <c:pt idx="9">
                  <c:v>39994</c:v>
                </c:pt>
                <c:pt idx="10">
                  <c:v>40086</c:v>
                </c:pt>
                <c:pt idx="11">
                  <c:v>40178</c:v>
                </c:pt>
                <c:pt idx="12">
                  <c:v>40268</c:v>
                </c:pt>
                <c:pt idx="13">
                  <c:v>40359</c:v>
                </c:pt>
                <c:pt idx="14">
                  <c:v>40451</c:v>
                </c:pt>
                <c:pt idx="15">
                  <c:v>40543</c:v>
                </c:pt>
                <c:pt idx="16">
                  <c:v>40633</c:v>
                </c:pt>
                <c:pt idx="17">
                  <c:v>40724</c:v>
                </c:pt>
                <c:pt idx="18">
                  <c:v>40816</c:v>
                </c:pt>
                <c:pt idx="19">
                  <c:v>40908</c:v>
                </c:pt>
                <c:pt idx="20">
                  <c:v>40999</c:v>
                </c:pt>
                <c:pt idx="21">
                  <c:v>41090</c:v>
                </c:pt>
                <c:pt idx="22">
                  <c:v>41182</c:v>
                </c:pt>
                <c:pt idx="23">
                  <c:v>41274</c:v>
                </c:pt>
                <c:pt idx="24">
                  <c:v>41364</c:v>
                </c:pt>
                <c:pt idx="25">
                  <c:v>41455</c:v>
                </c:pt>
                <c:pt idx="26">
                  <c:v>41547</c:v>
                </c:pt>
                <c:pt idx="27">
                  <c:v>41639</c:v>
                </c:pt>
              </c:numCache>
            </c:numRef>
          </c:cat>
          <c:val>
            <c:numRef>
              <c:f>Foglio2!$AP$46:$AP$73</c:f>
              <c:numCache>
                <c:formatCode>_-* #,##0_-;\-* #,##0_-;_-* "-"??_-;_-@_-</c:formatCode>
                <c:ptCount val="28"/>
                <c:pt idx="0">
                  <c:v>765570.66571600002</c:v>
                </c:pt>
                <c:pt idx="1">
                  <c:v>782109.51819799992</c:v>
                </c:pt>
                <c:pt idx="2">
                  <c:v>809806.57668200042</c:v>
                </c:pt>
                <c:pt idx="3">
                  <c:v>822831.83097799995</c:v>
                </c:pt>
                <c:pt idx="4">
                  <c:v>865730.984253</c:v>
                </c:pt>
                <c:pt idx="5">
                  <c:v>881998.51518999937</c:v>
                </c:pt>
                <c:pt idx="6">
                  <c:v>906100.44294799992</c:v>
                </c:pt>
                <c:pt idx="7">
                  <c:v>915543.55712699995</c:v>
                </c:pt>
                <c:pt idx="8">
                  <c:v>928133.68256699899</c:v>
                </c:pt>
                <c:pt idx="9">
                  <c:v>937710.21026799991</c:v>
                </c:pt>
                <c:pt idx="10">
                  <c:v>930195.95612100244</c:v>
                </c:pt>
                <c:pt idx="11">
                  <c:v>914730.30096300005</c:v>
                </c:pt>
                <c:pt idx="12">
                  <c:v>910851.54136499995</c:v>
                </c:pt>
                <c:pt idx="13">
                  <c:v>902440.02357600001</c:v>
                </c:pt>
                <c:pt idx="14">
                  <c:v>908393.18984099897</c:v>
                </c:pt>
                <c:pt idx="15">
                  <c:v>909306.54730799992</c:v>
                </c:pt>
                <c:pt idx="16">
                  <c:v>914236.516971</c:v>
                </c:pt>
                <c:pt idx="17">
                  <c:v>925635.03624600044</c:v>
                </c:pt>
                <c:pt idx="18">
                  <c:v>934069.44800700305</c:v>
                </c:pt>
                <c:pt idx="19">
                  <c:v>934501.90316500003</c:v>
                </c:pt>
                <c:pt idx="20">
                  <c:v>919585.9798979999</c:v>
                </c:pt>
                <c:pt idx="21">
                  <c:v>903715.43253200001</c:v>
                </c:pt>
                <c:pt idx="22">
                  <c:v>897411.21190400003</c:v>
                </c:pt>
                <c:pt idx="23">
                  <c:v>878253.23172500043</c:v>
                </c:pt>
                <c:pt idx="24">
                  <c:v>867393.80620100244</c:v>
                </c:pt>
                <c:pt idx="25">
                  <c:v>846138.18334399897</c:v>
                </c:pt>
                <c:pt idx="26">
                  <c:v>822089.41008700244</c:v>
                </c:pt>
                <c:pt idx="27">
                  <c:v>799362.12095400004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657600"/>
        <c:axId val="185077760"/>
      </c:lineChart>
      <c:lineChart>
        <c:grouping val="standard"/>
        <c:varyColors val="0"/>
        <c:ser>
          <c:idx val="1"/>
          <c:order val="1"/>
          <c:tx>
            <c:v>tasso decadimento (scala dx)</c:v>
          </c:tx>
          <c:spPr>
            <a:ln w="38100">
              <a:solidFill>
                <a:srgbClr val="C00000"/>
              </a:solidFill>
            </a:ln>
          </c:spPr>
          <c:marker>
            <c:symbol val="none"/>
          </c:marker>
          <c:dPt>
            <c:idx val="56"/>
            <c:bubble3D val="0"/>
            <c:spPr>
              <a:ln w="38100">
                <a:solidFill>
                  <a:srgbClr val="C00000"/>
                </a:solidFill>
                <a:prstDash val="sysDash"/>
              </a:ln>
            </c:spPr>
          </c:dPt>
          <c:dPt>
            <c:idx val="57"/>
            <c:bubble3D val="0"/>
            <c:spPr>
              <a:ln w="38100">
                <a:solidFill>
                  <a:srgbClr val="C00000"/>
                </a:solidFill>
                <a:prstDash val="sysDash"/>
              </a:ln>
            </c:spPr>
          </c:dPt>
          <c:dPt>
            <c:idx val="58"/>
            <c:bubble3D val="0"/>
            <c:spPr>
              <a:ln w="38100">
                <a:solidFill>
                  <a:srgbClr val="C00000"/>
                </a:solidFill>
                <a:prstDash val="sysDash"/>
              </a:ln>
            </c:spPr>
          </c:dPt>
          <c:dPt>
            <c:idx val="59"/>
            <c:bubble3D val="0"/>
            <c:spPr>
              <a:ln w="38100">
                <a:solidFill>
                  <a:srgbClr val="C00000"/>
                </a:solidFill>
                <a:prstDash val="sysDash"/>
              </a:ln>
            </c:spPr>
          </c:dPt>
          <c:dPt>
            <c:idx val="60"/>
            <c:bubble3D val="0"/>
            <c:spPr>
              <a:ln w="38100">
                <a:solidFill>
                  <a:srgbClr val="C00000"/>
                </a:solidFill>
                <a:prstDash val="sysDash"/>
              </a:ln>
            </c:spPr>
          </c:dPt>
          <c:dPt>
            <c:idx val="61"/>
            <c:bubble3D val="0"/>
            <c:spPr>
              <a:ln w="38100">
                <a:solidFill>
                  <a:srgbClr val="C00000"/>
                </a:solidFill>
                <a:prstDash val="sysDash"/>
              </a:ln>
            </c:spPr>
          </c:dPt>
          <c:dPt>
            <c:idx val="62"/>
            <c:bubble3D val="0"/>
            <c:spPr>
              <a:ln w="38100">
                <a:solidFill>
                  <a:srgbClr val="C00000"/>
                </a:solidFill>
                <a:prstDash val="sysDash"/>
              </a:ln>
            </c:spPr>
          </c:dPt>
          <c:cat>
            <c:numRef>
              <c:f>Foglio2!$AO$46:$AO$73</c:f>
              <c:numCache>
                <c:formatCode>yyyy</c:formatCode>
                <c:ptCount val="28"/>
                <c:pt idx="0">
                  <c:v>39172</c:v>
                </c:pt>
                <c:pt idx="1">
                  <c:v>39263</c:v>
                </c:pt>
                <c:pt idx="2">
                  <c:v>39355</c:v>
                </c:pt>
                <c:pt idx="3">
                  <c:v>39447</c:v>
                </c:pt>
                <c:pt idx="4">
                  <c:v>39538</c:v>
                </c:pt>
                <c:pt idx="5">
                  <c:v>39629</c:v>
                </c:pt>
                <c:pt idx="6">
                  <c:v>39721</c:v>
                </c:pt>
                <c:pt idx="7">
                  <c:v>39813</c:v>
                </c:pt>
                <c:pt idx="8">
                  <c:v>39903</c:v>
                </c:pt>
                <c:pt idx="9">
                  <c:v>39994</c:v>
                </c:pt>
                <c:pt idx="10">
                  <c:v>40086</c:v>
                </c:pt>
                <c:pt idx="11">
                  <c:v>40178</c:v>
                </c:pt>
                <c:pt idx="12">
                  <c:v>40268</c:v>
                </c:pt>
                <c:pt idx="13">
                  <c:v>40359</c:v>
                </c:pt>
                <c:pt idx="14">
                  <c:v>40451</c:v>
                </c:pt>
                <c:pt idx="15">
                  <c:v>40543</c:v>
                </c:pt>
                <c:pt idx="16">
                  <c:v>40633</c:v>
                </c:pt>
                <c:pt idx="17">
                  <c:v>40724</c:v>
                </c:pt>
                <c:pt idx="18">
                  <c:v>40816</c:v>
                </c:pt>
                <c:pt idx="19">
                  <c:v>40908</c:v>
                </c:pt>
                <c:pt idx="20">
                  <c:v>40999</c:v>
                </c:pt>
                <c:pt idx="21">
                  <c:v>41090</c:v>
                </c:pt>
                <c:pt idx="22">
                  <c:v>41182</c:v>
                </c:pt>
                <c:pt idx="23">
                  <c:v>41274</c:v>
                </c:pt>
                <c:pt idx="24">
                  <c:v>41364</c:v>
                </c:pt>
                <c:pt idx="25">
                  <c:v>41455</c:v>
                </c:pt>
                <c:pt idx="26">
                  <c:v>41547</c:v>
                </c:pt>
                <c:pt idx="27">
                  <c:v>41639</c:v>
                </c:pt>
              </c:numCache>
            </c:numRef>
          </c:cat>
          <c:val>
            <c:numRef>
              <c:f>Foglio2!$AQ$46:$AQ$73</c:f>
              <c:numCache>
                <c:formatCode>General</c:formatCode>
                <c:ptCount val="28"/>
                <c:pt idx="0">
                  <c:v>1.6080000000000001</c:v>
                </c:pt>
                <c:pt idx="1">
                  <c:v>1.611</c:v>
                </c:pt>
                <c:pt idx="2">
                  <c:v>1.5920000000000001</c:v>
                </c:pt>
                <c:pt idx="3">
                  <c:v>1.603</c:v>
                </c:pt>
                <c:pt idx="4">
                  <c:v>1.58</c:v>
                </c:pt>
                <c:pt idx="5">
                  <c:v>1.5589999999999955</c:v>
                </c:pt>
                <c:pt idx="6">
                  <c:v>1.589</c:v>
                </c:pt>
                <c:pt idx="7">
                  <c:v>1.6679999999999955</c:v>
                </c:pt>
                <c:pt idx="8">
                  <c:v>1.7949999999999955</c:v>
                </c:pt>
                <c:pt idx="9">
                  <c:v>2.2480000000000002</c:v>
                </c:pt>
                <c:pt idx="10">
                  <c:v>2.661</c:v>
                </c:pt>
                <c:pt idx="11">
                  <c:v>3.09</c:v>
                </c:pt>
                <c:pt idx="12">
                  <c:v>2.5640000000000001</c:v>
                </c:pt>
                <c:pt idx="13">
                  <c:v>2.64</c:v>
                </c:pt>
                <c:pt idx="14">
                  <c:v>2.6719999999999997</c:v>
                </c:pt>
                <c:pt idx="15">
                  <c:v>2.6880000000000002</c:v>
                </c:pt>
                <c:pt idx="16">
                  <c:v>2.6419999999999999</c:v>
                </c:pt>
                <c:pt idx="17">
                  <c:v>2.5949999999999998</c:v>
                </c:pt>
                <c:pt idx="18">
                  <c:v>2.5509999999999997</c:v>
                </c:pt>
                <c:pt idx="19">
                  <c:v>2.593</c:v>
                </c:pt>
                <c:pt idx="20">
                  <c:v>2.6589999999999998</c:v>
                </c:pt>
                <c:pt idx="21">
                  <c:v>2.742</c:v>
                </c:pt>
                <c:pt idx="22">
                  <c:v>2.8699999999999997</c:v>
                </c:pt>
                <c:pt idx="23">
                  <c:v>3.0129999999999977</c:v>
                </c:pt>
                <c:pt idx="24">
                  <c:v>3.1319999999999997</c:v>
                </c:pt>
                <c:pt idx="25">
                  <c:v>3.3059999999999987</c:v>
                </c:pt>
                <c:pt idx="26">
                  <c:v>3.4389999999999987</c:v>
                </c:pt>
                <c:pt idx="27">
                  <c:v>3.5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080832"/>
        <c:axId val="185079296"/>
      </c:lineChart>
      <c:dateAx>
        <c:axId val="185657600"/>
        <c:scaling>
          <c:orientation val="minMax"/>
        </c:scaling>
        <c:delete val="0"/>
        <c:axPos val="b"/>
        <c:numFmt formatCode="yyyy" sourceLinked="1"/>
        <c:majorTickMark val="out"/>
        <c:minorTickMark val="none"/>
        <c:tickLblPos val="low"/>
        <c:txPr>
          <a:bodyPr/>
          <a:lstStyle/>
          <a:p>
            <a:pPr>
              <a:defRPr>
                <a:latin typeface="Calibri" pitchFamily="34" charset="0"/>
              </a:defRPr>
            </a:pPr>
            <a:endParaRPr lang="it-IT"/>
          </a:p>
        </c:txPr>
        <c:crossAx val="185077760"/>
        <c:crosses val="autoZero"/>
        <c:auto val="1"/>
        <c:lblOffset val="100"/>
        <c:baseTimeUnit val="months"/>
        <c:majorUnit val="12"/>
        <c:majorTimeUnit val="months"/>
      </c:dateAx>
      <c:valAx>
        <c:axId val="185077760"/>
        <c:scaling>
          <c:orientation val="minMax"/>
          <c:max val="1000000"/>
          <c:min val="700000"/>
        </c:scaling>
        <c:delete val="0"/>
        <c:axPos val="l"/>
        <c:numFmt formatCode="_-* #,##0_-;\-* #,##0_-;_-* &quot;-&quot;??_-;_-@_-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Calibri" pitchFamily="34" charset="0"/>
              </a:defRPr>
            </a:pPr>
            <a:endParaRPr lang="it-IT"/>
          </a:p>
        </c:txPr>
        <c:crossAx val="185657600"/>
        <c:crosses val="autoZero"/>
        <c:crossBetween val="between"/>
      </c:valAx>
      <c:valAx>
        <c:axId val="18507929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Calibri" pitchFamily="34" charset="0"/>
              </a:defRPr>
            </a:pPr>
            <a:endParaRPr lang="it-IT"/>
          </a:p>
        </c:txPr>
        <c:crossAx val="185080832"/>
        <c:crosses val="max"/>
        <c:crossBetween val="between"/>
      </c:valAx>
      <c:dateAx>
        <c:axId val="185080832"/>
        <c:scaling>
          <c:orientation val="minMax"/>
        </c:scaling>
        <c:delete val="1"/>
        <c:axPos val="b"/>
        <c:numFmt formatCode="yyyy" sourceLinked="1"/>
        <c:majorTickMark val="out"/>
        <c:minorTickMark val="none"/>
        <c:tickLblPos val="none"/>
        <c:crossAx val="185079296"/>
        <c:crosses val="autoZero"/>
        <c:auto val="1"/>
        <c:lblOffset val="100"/>
        <c:baseTimeUnit val="months"/>
        <c:majorUnit val="1"/>
        <c:minorUnit val="1"/>
      </c:dateAx>
    </c:plotArea>
    <c:legend>
      <c:legendPos val="r"/>
      <c:layout>
        <c:manualLayout>
          <c:xMode val="edge"/>
          <c:yMode val="edge"/>
          <c:x val="0.15779411449410208"/>
          <c:y val="9.3535358816341553E-4"/>
          <c:w val="0.74285508237876474"/>
          <c:h val="0.12938274348117698"/>
        </c:manualLayout>
      </c:layout>
      <c:overlay val="0"/>
      <c:txPr>
        <a:bodyPr/>
        <a:lstStyle/>
        <a:p>
          <a:pPr>
            <a:defRPr>
              <a:latin typeface="Calibri" pitchFamily="34" charset="0"/>
            </a:defRPr>
          </a:pPr>
          <a:endParaRPr lang="it-IT"/>
        </a:p>
      </c:txPr>
    </c:legend>
    <c:plotVisOnly val="1"/>
    <c:dispBlanksAs val="gap"/>
    <c:showDLblsOverMax val="0"/>
  </c:chart>
  <c:txPr>
    <a:bodyPr/>
    <a:lstStyle/>
    <a:p>
      <a:pPr>
        <a:defRPr sz="1200" b="0"/>
      </a:pPr>
      <a:endParaRPr lang="it-IT"/>
    </a:p>
  </c:txPr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0.84483</cdr:x>
      <cdr:y>0.18661</cdr:y>
    </cdr:from>
    <cdr:to>
      <cdr:x>0.96552</cdr:x>
      <cdr:y>0.26466</cdr:y>
    </cdr:to>
    <cdr:sp macro="" textlink="">
      <cdr:nvSpPr>
        <cdr:cNvPr id="2" name="CasellaDiTesto 20"/>
        <cdr:cNvSpPr txBox="1"/>
      </cdr:nvSpPr>
      <cdr:spPr>
        <a:xfrm xmlns:a="http://schemas.openxmlformats.org/drawingml/2006/main">
          <a:off x="3528392" y="809427"/>
          <a:ext cx="504056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it-IT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it-IT" sz="1600" b="1" dirty="0" smtClean="0"/>
            <a:t>3,2</a:t>
          </a:r>
          <a:endParaRPr lang="it-IT" sz="16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0.83871</cdr:x>
      <cdr:y>0.04006</cdr:y>
    </cdr:from>
    <cdr:to>
      <cdr:x>0.95161</cdr:x>
      <cdr:y>0.12212</cdr:y>
    </cdr:to>
    <cdr:sp macro="" textlink="">
      <cdr:nvSpPr>
        <cdr:cNvPr id="2" name="CasellaDiTesto 30"/>
        <cdr:cNvSpPr txBox="1"/>
      </cdr:nvSpPr>
      <cdr:spPr>
        <a:xfrm xmlns:a="http://schemas.openxmlformats.org/drawingml/2006/main">
          <a:off x="3744416" y="165282"/>
          <a:ext cx="504056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it-IT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it-IT" sz="1600" b="1" dirty="0" smtClean="0"/>
            <a:t>3,7</a:t>
          </a:r>
          <a:endParaRPr lang="it-IT" sz="1600" b="1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D2421-DFBA-4AA6-9F20-D5972433544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C72CD-2DA1-44A6-A03E-56D9A21B353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D67EC-1F4A-40F1-835C-E25062B9481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50231-12F9-4892-8334-00BAD45E4E3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A6DA9-1026-46A2-9445-94080F8EED3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DA869-74F2-459D-88D6-6E97627E9A0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B1B43-6E29-4D45-930B-BBFEFE34321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39FB4-DF15-4456-9ADF-9713C02C600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CF6F0-D06D-4192-81CD-613EB586041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6734B-974D-4D55-A494-E33DF24247A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D381C-1D04-4456-AB60-BACD6305926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6F5D491-5901-4CC3-83F8-EB38AA7FB86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MS PGothic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chart" Target="../charts/char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magine 4" descr="Slide 1B -201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2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Immagine 1" descr="diapositiva 201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381000" y="5645150"/>
            <a:ext cx="75755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800">
                <a:solidFill>
                  <a:srgbClr val="D56622"/>
                </a:solidFill>
                <a:latin typeface="Arial" pitchFamily="34" charset="0"/>
              </a:rPr>
              <a:t>Economia reale e rischio di credito</a:t>
            </a:r>
            <a:endParaRPr lang="it-IT" sz="2800">
              <a:solidFill>
                <a:srgbClr val="004A8E"/>
              </a:solidFill>
              <a:latin typeface="Arial" pitchFamily="34" charset="0"/>
            </a:endParaRPr>
          </a:p>
          <a:p>
            <a:r>
              <a:rPr lang="de-DE" sz="2800">
                <a:solidFill>
                  <a:srgbClr val="004A8E"/>
                </a:solidFill>
                <a:latin typeface="Arial" pitchFamily="34" charset="0"/>
              </a:rPr>
              <a:t>Andrea Mignanelli</a:t>
            </a:r>
            <a:r>
              <a:rPr lang="de-DE" sz="1800">
                <a:solidFill>
                  <a:srgbClr val="004A8E"/>
                </a:solidFill>
                <a:latin typeface="Arial" pitchFamily="34" charset="0"/>
              </a:rPr>
              <a:t> - Cerved Credit Management</a:t>
            </a:r>
          </a:p>
          <a:p>
            <a:endParaRPr lang="de-DE" sz="2800">
              <a:solidFill>
                <a:srgbClr val="004A8E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258888" y="962025"/>
            <a:ext cx="66262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800">
                <a:solidFill>
                  <a:srgbClr val="D56622"/>
                </a:solidFill>
                <a:latin typeface="Calibri" pitchFamily="34" charset="0"/>
              </a:rPr>
              <a:t>Tassi di recupero sulle sofferenze</a:t>
            </a:r>
          </a:p>
          <a:p>
            <a:pPr algn="ctr"/>
            <a:endParaRPr lang="it-IT" sz="2800">
              <a:solidFill>
                <a:srgbClr val="D56622"/>
              </a:solidFill>
              <a:latin typeface="Calibri" pitchFamily="34" charset="0"/>
            </a:endParaRPr>
          </a:p>
        </p:txBody>
      </p:sp>
      <p:graphicFrame>
        <p:nvGraphicFramePr>
          <p:cNvPr id="5" name="Chart 2"/>
          <p:cNvGraphicFramePr>
            <a:graphicFrameLocks/>
          </p:cNvGraphicFramePr>
          <p:nvPr/>
        </p:nvGraphicFramePr>
        <p:xfrm>
          <a:off x="1187624" y="2276872"/>
          <a:ext cx="6696744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3065463" y="1700213"/>
            <a:ext cx="2747962" cy="5540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kern="0" dirty="0">
                <a:solidFill>
                  <a:sysClr val="windowText" lastClr="000000"/>
                </a:solidFill>
                <a:latin typeface="Calibri" pitchFamily="34" charset="0"/>
              </a:rPr>
              <a:t> </a:t>
            </a:r>
            <a:r>
              <a:rPr lang="it-IT" sz="1600" b="1" kern="0" dirty="0">
                <a:solidFill>
                  <a:sysClr val="windowText" lastClr="000000"/>
                </a:solidFill>
                <a:latin typeface="Calibri" pitchFamily="34" charset="0"/>
              </a:rPr>
              <a:t>Recupero cumulato per anno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solidFill>
                  <a:sysClr val="windowText" lastClr="000000"/>
                </a:solidFill>
                <a:latin typeface="Calibri" pitchFamily="34" charset="0"/>
              </a:rPr>
              <a:t>Portafoglio misto imprese-privati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900113" y="6351588"/>
            <a:ext cx="898525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i="1" kern="0" dirty="0">
                <a:solidFill>
                  <a:sysClr val="windowText" lastClr="000000"/>
                </a:solidFill>
                <a:latin typeface="Calibri" pitchFamily="34" charset="0"/>
              </a:rPr>
              <a:t>Fonte: Cerved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079500" y="962025"/>
            <a:ext cx="78851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800">
                <a:solidFill>
                  <a:srgbClr val="D56622"/>
                </a:solidFill>
                <a:latin typeface="Calibri" pitchFamily="34" charset="0"/>
              </a:rPr>
              <a:t>Tassi di recupero sulle sofferenze delle imprese</a:t>
            </a:r>
          </a:p>
          <a:p>
            <a:endParaRPr lang="it-IT" sz="2800">
              <a:solidFill>
                <a:srgbClr val="D56622"/>
              </a:solidFill>
              <a:latin typeface="Calibri" pitchFamily="34" charset="0"/>
            </a:endParaRPr>
          </a:p>
          <a:p>
            <a:endParaRPr lang="it-IT" sz="2800">
              <a:solidFill>
                <a:srgbClr val="D56622"/>
              </a:solidFill>
              <a:latin typeface="Calibri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132388" y="1897063"/>
            <a:ext cx="3752850" cy="5540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kern="0" dirty="0">
                <a:solidFill>
                  <a:sysClr val="windowText" lastClr="000000"/>
                </a:solidFill>
              </a:rPr>
              <a:t> </a:t>
            </a:r>
            <a:r>
              <a:rPr lang="it-IT" sz="1600" b="1" kern="0" dirty="0">
                <a:solidFill>
                  <a:sysClr val="windowText" lastClr="000000"/>
                </a:solidFill>
                <a:latin typeface="Calibri" pitchFamily="34" charset="0"/>
              </a:rPr>
              <a:t>Recupero sul valore del credito originario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solidFill>
                  <a:sysClr val="windowText" lastClr="000000"/>
                </a:solidFill>
                <a:latin typeface="Calibri" pitchFamily="34" charset="0"/>
              </a:rPr>
              <a:t>Imprese, crediti </a:t>
            </a:r>
            <a:r>
              <a:rPr lang="it-IT" sz="1400" kern="0" dirty="0" smtClean="0">
                <a:solidFill>
                  <a:sysClr val="windowText" lastClr="000000"/>
                </a:solidFill>
                <a:latin typeface="Calibri" pitchFamily="34" charset="0"/>
              </a:rPr>
              <a:t>chirografari, portafoglio ceduto</a:t>
            </a:r>
            <a:endParaRPr lang="it-IT" sz="14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900113" y="6464300"/>
            <a:ext cx="2835275" cy="2460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i="1" kern="0" dirty="0">
                <a:solidFill>
                  <a:sysClr val="windowText" lastClr="000000"/>
                </a:solidFill>
                <a:latin typeface="Calibri" pitchFamily="34" charset="0"/>
              </a:rPr>
              <a:t>Fonte: Cerved ed elaborazioni su dati Banca d’Italia</a:t>
            </a:r>
          </a:p>
        </p:txBody>
      </p:sp>
      <p:graphicFrame>
        <p:nvGraphicFramePr>
          <p:cNvPr id="7" name="Chart 1"/>
          <p:cNvGraphicFramePr>
            <a:graphicFrameLocks/>
          </p:cNvGraphicFramePr>
          <p:nvPr/>
        </p:nvGraphicFramePr>
        <p:xfrm>
          <a:off x="4427984" y="2503929"/>
          <a:ext cx="4716016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179388" y="1897063"/>
            <a:ext cx="40687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kern="0" dirty="0">
                <a:solidFill>
                  <a:sysClr val="windowText" lastClr="000000"/>
                </a:solidFill>
                <a:latin typeface="Calibri" pitchFamily="34" charset="0"/>
              </a:rPr>
              <a:t> Stock impieghi e tassi di ingresso in sofferenza società non finanziarie</a:t>
            </a:r>
          </a:p>
        </p:txBody>
      </p:sp>
      <p:graphicFrame>
        <p:nvGraphicFramePr>
          <p:cNvPr id="9" name="Grafico 8"/>
          <p:cNvGraphicFramePr/>
          <p:nvPr/>
        </p:nvGraphicFramePr>
        <p:xfrm>
          <a:off x="179512" y="2647945"/>
          <a:ext cx="4104456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079500" y="962025"/>
            <a:ext cx="78851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800">
                <a:solidFill>
                  <a:srgbClr val="D56622"/>
                </a:solidFill>
                <a:latin typeface="Calibri" pitchFamily="34" charset="0"/>
              </a:rPr>
              <a:t>Tassi di recupero sulle sofferenze dei privati</a:t>
            </a:r>
          </a:p>
          <a:p>
            <a:endParaRPr lang="it-IT" sz="2800">
              <a:solidFill>
                <a:srgbClr val="D56622"/>
              </a:solidFill>
              <a:latin typeface="Arial" pitchFamily="34" charset="0"/>
            </a:endParaRPr>
          </a:p>
          <a:p>
            <a:endParaRPr lang="it-IT" sz="2800">
              <a:solidFill>
                <a:srgbClr val="D56622"/>
              </a:solidFill>
              <a:latin typeface="Arial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900113" y="6351588"/>
            <a:ext cx="2359025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i="1" kern="0" dirty="0">
                <a:solidFill>
                  <a:sysClr val="windowText" lastClr="000000"/>
                </a:solidFill>
                <a:latin typeface="Calibri" pitchFamily="34" charset="0"/>
              </a:rPr>
              <a:t>Fonte: Cerved ed elaborazioni su dati Istat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431800" y="1754188"/>
            <a:ext cx="40687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kern="0" dirty="0">
                <a:solidFill>
                  <a:sysClr val="windowText" lastClr="000000"/>
                </a:solidFill>
                <a:latin typeface="Calibri" pitchFamily="34" charset="0"/>
              </a:rPr>
              <a:t>Tasso di disoccupazione</a:t>
            </a:r>
          </a:p>
        </p:txBody>
      </p:sp>
      <p:graphicFrame>
        <p:nvGraphicFramePr>
          <p:cNvPr id="8" name="Chart 4"/>
          <p:cNvGraphicFramePr/>
          <p:nvPr/>
        </p:nvGraphicFramePr>
        <p:xfrm>
          <a:off x="4427984" y="2348880"/>
          <a:ext cx="4536024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4956175" y="1754188"/>
            <a:ext cx="4106863" cy="5540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kern="0" dirty="0">
                <a:solidFill>
                  <a:sysClr val="windowText" lastClr="000000"/>
                </a:solidFill>
                <a:latin typeface="Calibri" pitchFamily="34" charset="0"/>
              </a:rPr>
              <a:t> </a:t>
            </a:r>
            <a:r>
              <a:rPr lang="it-IT" sz="1600" b="1" kern="0" dirty="0">
                <a:solidFill>
                  <a:sysClr val="windowText" lastClr="000000"/>
                </a:solidFill>
                <a:latin typeface="Calibri" pitchFamily="34" charset="0"/>
              </a:rPr>
              <a:t>Recupero cumulato per anzianità  del credito.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solidFill>
                  <a:sysClr val="windowText" lastClr="000000"/>
                </a:solidFill>
                <a:latin typeface="Calibri" pitchFamily="34" charset="0"/>
              </a:rPr>
              <a:t>Privati, crediti </a:t>
            </a:r>
            <a:r>
              <a:rPr lang="it-IT" sz="1400" kern="0" dirty="0" smtClean="0">
                <a:solidFill>
                  <a:sysClr val="windowText" lastClr="000000"/>
                </a:solidFill>
                <a:latin typeface="Calibri" pitchFamily="34" charset="0"/>
              </a:rPr>
              <a:t>chirografari, portafoglio ceduto</a:t>
            </a:r>
            <a:endParaRPr lang="it-IT" sz="14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graphicFrame>
        <p:nvGraphicFramePr>
          <p:cNvPr id="10" name="Grafico 9"/>
          <p:cNvGraphicFramePr/>
          <p:nvPr/>
        </p:nvGraphicFramePr>
        <p:xfrm>
          <a:off x="107504" y="2348880"/>
          <a:ext cx="468052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321" name="CasellaDiTesto 10"/>
          <p:cNvSpPr txBox="1">
            <a:spLocks noChangeArrowheads="1"/>
          </p:cNvSpPr>
          <p:nvPr/>
        </p:nvSpPr>
        <p:spPr bwMode="auto">
          <a:xfrm>
            <a:off x="2627313" y="4459288"/>
            <a:ext cx="6477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600" b="1">
                <a:latin typeface="Calibri" pitchFamily="34" charset="0"/>
              </a:rPr>
              <a:t>8,2%</a:t>
            </a:r>
          </a:p>
        </p:txBody>
      </p:sp>
      <p:sp>
        <p:nvSpPr>
          <p:cNvPr id="13322" name="CasellaDiTesto 11"/>
          <p:cNvSpPr txBox="1">
            <a:spLocks noChangeArrowheads="1"/>
          </p:cNvSpPr>
          <p:nvPr/>
        </p:nvSpPr>
        <p:spPr bwMode="auto">
          <a:xfrm>
            <a:off x="3563938" y="3810000"/>
            <a:ext cx="6477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600" b="1">
                <a:latin typeface="Calibri" pitchFamily="34" charset="0"/>
              </a:rPr>
              <a:t>9,2%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CasellaDiTesto 4"/>
          <p:cNvSpPr txBox="1">
            <a:spLocks noChangeArrowheads="1"/>
          </p:cNvSpPr>
          <p:nvPr/>
        </p:nvSpPr>
        <p:spPr bwMode="auto">
          <a:xfrm>
            <a:off x="611188" y="2205038"/>
            <a:ext cx="632777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742950" indent="-742950">
              <a:buFontTx/>
              <a:buAutoNum type="arabicPeriod"/>
            </a:pPr>
            <a:r>
              <a:rPr lang="it-IT">
                <a:latin typeface="Calibri" pitchFamily="34" charset="0"/>
              </a:rPr>
              <a:t>Economia reale e nuove sofferenze</a:t>
            </a:r>
          </a:p>
          <a:p>
            <a:pPr marL="742950" indent="-742950">
              <a:buFontTx/>
              <a:buAutoNum type="arabicPeriod"/>
            </a:pPr>
            <a:endParaRPr lang="it-IT">
              <a:latin typeface="Calibri" pitchFamily="34" charset="0"/>
            </a:endParaRPr>
          </a:p>
          <a:p>
            <a:pPr marL="742950" indent="-742950">
              <a:buFontTx/>
              <a:buAutoNum type="arabicPeriod"/>
            </a:pPr>
            <a:endParaRPr lang="it-IT">
              <a:latin typeface="Calibri" pitchFamily="34" charset="0"/>
            </a:endParaRPr>
          </a:p>
          <a:p>
            <a:pPr marL="742950" indent="-742950">
              <a:buFontTx/>
              <a:buAutoNum type="arabicPeriod"/>
            </a:pPr>
            <a:r>
              <a:rPr lang="it-IT">
                <a:latin typeface="Calibri" pitchFamily="34" charset="0"/>
              </a:rPr>
              <a:t>Economia reale e recupero delle sofferenze</a:t>
            </a:r>
          </a:p>
          <a:p>
            <a:pPr marL="742950" indent="-742950">
              <a:buFontTx/>
              <a:buAutoNum type="arabicPeriod"/>
            </a:pPr>
            <a:endParaRPr lang="it-IT">
              <a:latin typeface="Calibri" pitchFamily="34" charset="0"/>
            </a:endParaRPr>
          </a:p>
          <a:p>
            <a:pPr marL="742950" indent="-742950">
              <a:buFontTx/>
              <a:buAutoNum type="arabicPeriod"/>
            </a:pPr>
            <a:endParaRPr lang="it-IT">
              <a:latin typeface="Calibri" pitchFamily="34" charset="0"/>
            </a:endParaRPr>
          </a:p>
          <a:p>
            <a:pPr marL="742950" indent="-742950">
              <a:buFontTx/>
              <a:buAutoNum type="arabicPeriod"/>
            </a:pPr>
            <a:r>
              <a:rPr lang="it-IT">
                <a:latin typeface="Calibri" pitchFamily="34" charset="0"/>
              </a:rPr>
              <a:t>L’impianto giudiziario</a:t>
            </a:r>
          </a:p>
        </p:txBody>
      </p:sp>
      <p:sp>
        <p:nvSpPr>
          <p:cNvPr id="6" name="Title 3"/>
          <p:cNvSpPr txBox="1">
            <a:spLocks/>
          </p:cNvSpPr>
          <p:nvPr>
            <p:custDataLst>
              <p:tags r:id="rId1"/>
            </p:custDataLst>
          </p:nvPr>
        </p:nvSpPr>
        <p:spPr bwMode="gray">
          <a:xfrm>
            <a:off x="179388" y="4076700"/>
            <a:ext cx="7705725" cy="1152525"/>
          </a:xfrm>
          <a:custGeom>
            <a:avLst/>
            <a:gdLst>
              <a:gd name="T0" fmla="*/ 297 w 3884"/>
              <a:gd name="T1" fmla="*/ 1346 h 1600"/>
              <a:gd name="T2" fmla="*/ 2310 w 3884"/>
              <a:gd name="T3" fmla="*/ 1448 h 1600"/>
              <a:gd name="T4" fmla="*/ 3810 w 3884"/>
              <a:gd name="T5" fmla="*/ 884 h 1600"/>
              <a:gd name="T6" fmla="*/ 1945 w 3884"/>
              <a:gd name="T7" fmla="*/ 137 h 1600"/>
              <a:gd name="T8" fmla="*/ 74 w 3884"/>
              <a:gd name="T9" fmla="*/ 724 h 1600"/>
              <a:gd name="T10" fmla="*/ 781 w 3884"/>
              <a:gd name="T11" fmla="*/ 1072 h 1600"/>
              <a:gd name="T12" fmla="*/ 0 w 3884"/>
              <a:gd name="T13" fmla="*/ 724 h 1600"/>
              <a:gd name="T14" fmla="*/ 1951 w 3884"/>
              <a:gd name="T15" fmla="*/ 68 h 1600"/>
              <a:gd name="T16" fmla="*/ 3878 w 3884"/>
              <a:gd name="T17" fmla="*/ 884 h 1600"/>
              <a:gd name="T18" fmla="*/ 2276 w 3884"/>
              <a:gd name="T19" fmla="*/ 1523 h 1600"/>
              <a:gd name="T20" fmla="*/ 297 w 3884"/>
              <a:gd name="T21" fmla="*/ 1346 h 16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84"/>
              <a:gd name="T34" fmla="*/ 0 h 1600"/>
              <a:gd name="T35" fmla="*/ 3884 w 3884"/>
              <a:gd name="T36" fmla="*/ 1600 h 16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84" h="1600">
                <a:moveTo>
                  <a:pt x="297" y="1346"/>
                </a:moveTo>
                <a:cubicBezTo>
                  <a:pt x="918" y="1523"/>
                  <a:pt x="1726" y="1533"/>
                  <a:pt x="2310" y="1448"/>
                </a:cubicBezTo>
                <a:cubicBezTo>
                  <a:pt x="3125" y="1334"/>
                  <a:pt x="3798" y="1192"/>
                  <a:pt x="3810" y="884"/>
                </a:cubicBezTo>
                <a:cubicBezTo>
                  <a:pt x="3822" y="576"/>
                  <a:pt x="3114" y="204"/>
                  <a:pt x="1945" y="137"/>
                </a:cubicBezTo>
                <a:cubicBezTo>
                  <a:pt x="645" y="63"/>
                  <a:pt x="74" y="564"/>
                  <a:pt x="74" y="724"/>
                </a:cubicBezTo>
                <a:cubicBezTo>
                  <a:pt x="74" y="884"/>
                  <a:pt x="394" y="1032"/>
                  <a:pt x="781" y="1072"/>
                </a:cubicBezTo>
                <a:cubicBezTo>
                  <a:pt x="280" y="1135"/>
                  <a:pt x="0" y="912"/>
                  <a:pt x="0" y="724"/>
                </a:cubicBezTo>
                <a:cubicBezTo>
                  <a:pt x="0" y="536"/>
                  <a:pt x="473" y="0"/>
                  <a:pt x="1951" y="68"/>
                </a:cubicBezTo>
                <a:cubicBezTo>
                  <a:pt x="2863" y="110"/>
                  <a:pt x="3884" y="433"/>
                  <a:pt x="3878" y="884"/>
                </a:cubicBezTo>
                <a:cubicBezTo>
                  <a:pt x="3872" y="1335"/>
                  <a:pt x="2873" y="1446"/>
                  <a:pt x="2276" y="1523"/>
                </a:cubicBezTo>
                <a:cubicBezTo>
                  <a:pt x="1679" y="1600"/>
                  <a:pt x="553" y="1580"/>
                  <a:pt x="297" y="1346"/>
                </a:cubicBezTo>
                <a:close/>
              </a:path>
            </a:pathLst>
          </a:custGeom>
          <a:solidFill>
            <a:srgbClr val="C00000"/>
          </a:solidFill>
          <a:ln w="9525">
            <a:solidFill>
              <a:srgbClr val="C00000"/>
            </a:solidFill>
            <a:round/>
            <a:headEnd/>
            <a:tailEnd/>
          </a:ln>
        </p:spPr>
        <p:txBody>
          <a:bodyPr tIns="91440" bIns="91440" anchor="ctr"/>
          <a:lstStyle/>
          <a:p>
            <a:pPr>
              <a:defRPr/>
            </a:pPr>
            <a:r>
              <a:rPr lang="it-IT" sz="2800" b="1" dirty="0">
                <a:latin typeface="Calibri" pitchFamily="34" charset="0"/>
                <a:ea typeface="+mn-ea"/>
                <a:cs typeface="Calibri" pitchFamily="34" charset="0"/>
              </a:rPr>
              <a:t> </a:t>
            </a:r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1258888" y="962025"/>
            <a:ext cx="66262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800">
                <a:solidFill>
                  <a:srgbClr val="D56622"/>
                </a:solidFill>
                <a:latin typeface="Calibri" pitchFamily="34" charset="0"/>
              </a:rPr>
              <a:t>Agenda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008063" y="692150"/>
            <a:ext cx="788511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800">
                <a:solidFill>
                  <a:srgbClr val="D56622"/>
                </a:solidFill>
                <a:latin typeface="Calibri" pitchFamily="34" charset="0"/>
              </a:rPr>
              <a:t>Dal 2007 la disciplina fallimentare è stata riformata più volte</a:t>
            </a:r>
          </a:p>
          <a:p>
            <a:endParaRPr lang="it-IT" sz="2800">
              <a:solidFill>
                <a:srgbClr val="D56622"/>
              </a:solidFill>
              <a:latin typeface="Calibri" pitchFamily="34" charset="0"/>
            </a:endParaRPr>
          </a:p>
          <a:p>
            <a:endParaRPr lang="it-IT" sz="2800">
              <a:solidFill>
                <a:srgbClr val="D56622"/>
              </a:solidFill>
              <a:latin typeface="Calibri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55625" y="6597650"/>
            <a:ext cx="898525" cy="2460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i="1" kern="0" dirty="0">
                <a:solidFill>
                  <a:sysClr val="windowText" lastClr="000000"/>
                </a:solidFill>
                <a:latin typeface="Calibri" pitchFamily="34" charset="0"/>
              </a:rPr>
              <a:t>Fonte: Cerved</a:t>
            </a:r>
          </a:p>
        </p:txBody>
      </p:sp>
      <p:sp>
        <p:nvSpPr>
          <p:cNvPr id="15365" name="Segnaposto contenuto 2"/>
          <p:cNvSpPr>
            <a:spLocks noGrp="1"/>
          </p:cNvSpPr>
          <p:nvPr/>
        </p:nvSpPr>
        <p:spPr bwMode="auto">
          <a:xfrm>
            <a:off x="611188" y="1738313"/>
            <a:ext cx="3960812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80975" indent="-180975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kern="0" dirty="0">
                <a:solidFill>
                  <a:sysClr val="windowText" lastClr="000000"/>
                </a:solidFill>
                <a:latin typeface="Calibri" pitchFamily="34" charset="0"/>
              </a:rPr>
              <a:t>Aperture Di Fallimenti Per Trimestre</a:t>
            </a:r>
          </a:p>
        </p:txBody>
      </p:sp>
      <p:sp>
        <p:nvSpPr>
          <p:cNvPr id="15366" name="Segnaposto contenuto 2"/>
          <p:cNvSpPr>
            <a:spLocks noGrp="1"/>
          </p:cNvSpPr>
          <p:nvPr/>
        </p:nvSpPr>
        <p:spPr bwMode="auto">
          <a:xfrm>
            <a:off x="4643438" y="1738313"/>
            <a:ext cx="4500562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80975" indent="-180975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kern="0" dirty="0">
                <a:solidFill>
                  <a:sysClr val="windowText" lastClr="000000"/>
                </a:solidFill>
                <a:latin typeface="Calibri" pitchFamily="34" charset="0"/>
              </a:rPr>
              <a:t>Domande Di Concordato Preventivo Per Trimestre</a:t>
            </a:r>
          </a:p>
        </p:txBody>
      </p:sp>
      <p:sp>
        <p:nvSpPr>
          <p:cNvPr id="10" name="Rettangolo arrotondato 9"/>
          <p:cNvSpPr/>
          <p:nvPr/>
        </p:nvSpPr>
        <p:spPr>
          <a:xfrm>
            <a:off x="468313" y="5949950"/>
            <a:ext cx="4032250" cy="574675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u="sng" dirty="0">
                <a:solidFill>
                  <a:schemeClr val="tx1"/>
                </a:solidFill>
                <a:latin typeface="Calibri" pitchFamily="34" charset="0"/>
              </a:rPr>
              <a:t>Obiettivo</a:t>
            </a:r>
            <a:r>
              <a:rPr lang="it-IT" sz="1600" dirty="0">
                <a:solidFill>
                  <a:schemeClr val="tx1"/>
                </a:solidFill>
                <a:latin typeface="Calibri" pitchFamily="34" charset="0"/>
              </a:rPr>
              <a:t>: ridurre i tempi della giustizia e innalzare percentuali di recupero </a:t>
            </a:r>
          </a:p>
        </p:txBody>
      </p:sp>
      <p:sp>
        <p:nvSpPr>
          <p:cNvPr id="11" name="Rettangolo arrotondato 10"/>
          <p:cNvSpPr/>
          <p:nvPr/>
        </p:nvSpPr>
        <p:spPr>
          <a:xfrm>
            <a:off x="5003800" y="5949950"/>
            <a:ext cx="3960813" cy="574675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u="sng" dirty="0">
                <a:solidFill>
                  <a:schemeClr val="tx1"/>
                </a:solidFill>
                <a:latin typeface="Calibri" pitchFamily="34" charset="0"/>
              </a:rPr>
              <a:t>Obiettivo</a:t>
            </a:r>
            <a:r>
              <a:rPr lang="it-IT" sz="1600" dirty="0">
                <a:solidFill>
                  <a:schemeClr val="tx1"/>
                </a:solidFill>
                <a:latin typeface="Calibri" pitchFamily="34" charset="0"/>
              </a:rPr>
              <a:t>: favorire le soluzioni concordate tra creditori e debitori</a:t>
            </a:r>
          </a:p>
        </p:txBody>
      </p:sp>
      <p:graphicFrame>
        <p:nvGraphicFramePr>
          <p:cNvPr id="12" name="Grafico 11"/>
          <p:cNvGraphicFramePr>
            <a:graphicFrameLocks noGrp="1"/>
          </p:cNvGraphicFramePr>
          <p:nvPr/>
        </p:nvGraphicFramePr>
        <p:xfrm>
          <a:off x="179512" y="2204864"/>
          <a:ext cx="4392488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370" name="CasellaDiTesto 12"/>
          <p:cNvSpPr txBox="1">
            <a:spLocks noChangeArrowheads="1"/>
          </p:cNvSpPr>
          <p:nvPr/>
        </p:nvSpPr>
        <p:spPr bwMode="auto">
          <a:xfrm>
            <a:off x="1619250" y="4868863"/>
            <a:ext cx="1439863" cy="2778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>
                <a:latin typeface="Calibri" pitchFamily="34" charset="0"/>
              </a:rPr>
              <a:t>Revisione soglie</a:t>
            </a:r>
          </a:p>
        </p:txBody>
      </p:sp>
      <p:cxnSp>
        <p:nvCxnSpPr>
          <p:cNvPr id="14" name="Connettore 2 13"/>
          <p:cNvCxnSpPr/>
          <p:nvPr/>
        </p:nvCxnSpPr>
        <p:spPr>
          <a:xfrm>
            <a:off x="2339975" y="2636838"/>
            <a:ext cx="0" cy="863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2268538" y="4437063"/>
            <a:ext cx="144462" cy="431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3" name="CasellaDiTesto 15"/>
          <p:cNvSpPr txBox="1">
            <a:spLocks noChangeArrowheads="1"/>
          </p:cNvSpPr>
          <p:nvPr/>
        </p:nvSpPr>
        <p:spPr bwMode="auto">
          <a:xfrm>
            <a:off x="1042988" y="2330450"/>
            <a:ext cx="2233612" cy="4619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>
                <a:latin typeface="Calibri" pitchFamily="34" charset="0"/>
              </a:rPr>
              <a:t>Modificate le soglie dimensionali di fallibilità</a:t>
            </a:r>
          </a:p>
        </p:txBody>
      </p:sp>
      <p:graphicFrame>
        <p:nvGraphicFramePr>
          <p:cNvPr id="17" name="Grafico 16"/>
          <p:cNvGraphicFramePr>
            <a:graphicFrameLocks noGrp="1"/>
          </p:cNvGraphicFramePr>
          <p:nvPr/>
        </p:nvGraphicFramePr>
        <p:xfrm>
          <a:off x="4860031" y="2132855"/>
          <a:ext cx="3960441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375" name="CasellaDiTesto 17"/>
          <p:cNvSpPr txBox="1">
            <a:spLocks noChangeArrowheads="1"/>
          </p:cNvSpPr>
          <p:nvPr/>
        </p:nvSpPr>
        <p:spPr bwMode="auto">
          <a:xfrm>
            <a:off x="5364163" y="3500438"/>
            <a:ext cx="1944687" cy="4619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>
                <a:latin typeface="Calibri" pitchFamily="34" charset="0"/>
              </a:rPr>
              <a:t>Reso più facile l’accordo con i creditori</a:t>
            </a:r>
          </a:p>
        </p:txBody>
      </p:sp>
      <p:sp>
        <p:nvSpPr>
          <p:cNvPr id="15376" name="CasellaDiTesto 18"/>
          <p:cNvSpPr txBox="1">
            <a:spLocks noChangeArrowheads="1"/>
          </p:cNvSpPr>
          <p:nvPr/>
        </p:nvSpPr>
        <p:spPr bwMode="auto">
          <a:xfrm>
            <a:off x="7308850" y="4652963"/>
            <a:ext cx="1692275" cy="4619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>
                <a:latin typeface="Calibri" pitchFamily="34" charset="0"/>
              </a:rPr>
              <a:t>Introdotto il concordato in bianco</a:t>
            </a:r>
          </a:p>
        </p:txBody>
      </p:sp>
      <p:cxnSp>
        <p:nvCxnSpPr>
          <p:cNvPr id="20" name="Connettore 2 19"/>
          <p:cNvCxnSpPr>
            <a:stCxn id="15375" idx="2"/>
          </p:cNvCxnSpPr>
          <p:nvPr/>
        </p:nvCxnSpPr>
        <p:spPr>
          <a:xfrm>
            <a:off x="6337300" y="3962400"/>
            <a:ext cx="34925" cy="762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 flipH="1" flipV="1">
            <a:off x="8101013" y="4221163"/>
            <a:ext cx="88900" cy="431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042988" y="765175"/>
            <a:ext cx="820896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800">
                <a:solidFill>
                  <a:srgbClr val="D56622"/>
                </a:solidFill>
                <a:latin typeface="Calibri" pitchFamily="34" charset="0"/>
              </a:rPr>
              <a:t>Pur riducendosi, rimane alta la durata dei fallimenti</a:t>
            </a:r>
          </a:p>
          <a:p>
            <a:endParaRPr lang="it-IT" sz="2800">
              <a:solidFill>
                <a:srgbClr val="D56622"/>
              </a:solidFill>
              <a:latin typeface="Calibri" pitchFamily="34" charset="0"/>
            </a:endParaRPr>
          </a:p>
          <a:p>
            <a:endParaRPr lang="it-IT" sz="2800">
              <a:solidFill>
                <a:srgbClr val="D56622"/>
              </a:solidFill>
              <a:latin typeface="Calibri" pitchFamily="34" charset="0"/>
            </a:endParaRPr>
          </a:p>
          <a:p>
            <a:endParaRPr lang="it-IT" sz="2800">
              <a:solidFill>
                <a:srgbClr val="D56622"/>
              </a:solidFill>
              <a:latin typeface="Calibri" pitchFamily="34" charset="0"/>
            </a:endParaRPr>
          </a:p>
        </p:txBody>
      </p:sp>
      <p:graphicFrame>
        <p:nvGraphicFramePr>
          <p:cNvPr id="5" name="Grafico 4"/>
          <p:cNvGraphicFramePr>
            <a:graphicFrameLocks noGrp="1"/>
          </p:cNvGraphicFramePr>
          <p:nvPr/>
        </p:nvGraphicFramePr>
        <p:xfrm>
          <a:off x="395536" y="2276872"/>
          <a:ext cx="8092297" cy="3816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3060700" y="1557338"/>
            <a:ext cx="3198813" cy="5540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kern="0" dirty="0">
                <a:solidFill>
                  <a:sysClr val="windowText" lastClr="000000"/>
                </a:solidFill>
                <a:latin typeface="Calibri" pitchFamily="34" charset="0"/>
              </a:rPr>
              <a:t>Durata delle procedure fallimentari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solidFill>
                  <a:sysClr val="windowText" lastClr="000000"/>
                </a:solidFill>
                <a:latin typeface="Calibri" pitchFamily="34" charset="0"/>
              </a:rPr>
              <a:t>Medie in anni</a:t>
            </a:r>
          </a:p>
        </p:txBody>
      </p:sp>
      <p:sp>
        <p:nvSpPr>
          <p:cNvPr id="7" name="Title 3"/>
          <p:cNvSpPr txBox="1">
            <a:spLocks/>
          </p:cNvSpPr>
          <p:nvPr>
            <p:custDataLst>
              <p:tags r:id="rId1"/>
            </p:custDataLst>
          </p:nvPr>
        </p:nvSpPr>
        <p:spPr bwMode="gray">
          <a:xfrm>
            <a:off x="7740650" y="2636838"/>
            <a:ext cx="863600" cy="360362"/>
          </a:xfrm>
          <a:custGeom>
            <a:avLst/>
            <a:gdLst>
              <a:gd name="T0" fmla="*/ 297 w 3884"/>
              <a:gd name="T1" fmla="*/ 1346 h 1600"/>
              <a:gd name="T2" fmla="*/ 2310 w 3884"/>
              <a:gd name="T3" fmla="*/ 1448 h 1600"/>
              <a:gd name="T4" fmla="*/ 3810 w 3884"/>
              <a:gd name="T5" fmla="*/ 884 h 1600"/>
              <a:gd name="T6" fmla="*/ 1945 w 3884"/>
              <a:gd name="T7" fmla="*/ 137 h 1600"/>
              <a:gd name="T8" fmla="*/ 74 w 3884"/>
              <a:gd name="T9" fmla="*/ 724 h 1600"/>
              <a:gd name="T10" fmla="*/ 781 w 3884"/>
              <a:gd name="T11" fmla="*/ 1072 h 1600"/>
              <a:gd name="T12" fmla="*/ 0 w 3884"/>
              <a:gd name="T13" fmla="*/ 724 h 1600"/>
              <a:gd name="T14" fmla="*/ 1951 w 3884"/>
              <a:gd name="T15" fmla="*/ 68 h 1600"/>
              <a:gd name="T16" fmla="*/ 3878 w 3884"/>
              <a:gd name="T17" fmla="*/ 884 h 1600"/>
              <a:gd name="T18" fmla="*/ 2276 w 3884"/>
              <a:gd name="T19" fmla="*/ 1523 h 1600"/>
              <a:gd name="T20" fmla="*/ 297 w 3884"/>
              <a:gd name="T21" fmla="*/ 1346 h 16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84"/>
              <a:gd name="T34" fmla="*/ 0 h 1600"/>
              <a:gd name="T35" fmla="*/ 3884 w 3884"/>
              <a:gd name="T36" fmla="*/ 1600 h 16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84" h="1600">
                <a:moveTo>
                  <a:pt x="297" y="1346"/>
                </a:moveTo>
                <a:cubicBezTo>
                  <a:pt x="918" y="1523"/>
                  <a:pt x="1726" y="1533"/>
                  <a:pt x="2310" y="1448"/>
                </a:cubicBezTo>
                <a:cubicBezTo>
                  <a:pt x="3125" y="1334"/>
                  <a:pt x="3798" y="1192"/>
                  <a:pt x="3810" y="884"/>
                </a:cubicBezTo>
                <a:cubicBezTo>
                  <a:pt x="3822" y="576"/>
                  <a:pt x="3114" y="204"/>
                  <a:pt x="1945" y="137"/>
                </a:cubicBezTo>
                <a:cubicBezTo>
                  <a:pt x="645" y="63"/>
                  <a:pt x="74" y="564"/>
                  <a:pt x="74" y="724"/>
                </a:cubicBezTo>
                <a:cubicBezTo>
                  <a:pt x="74" y="884"/>
                  <a:pt x="394" y="1032"/>
                  <a:pt x="781" y="1072"/>
                </a:cubicBezTo>
                <a:cubicBezTo>
                  <a:pt x="280" y="1135"/>
                  <a:pt x="0" y="912"/>
                  <a:pt x="0" y="724"/>
                </a:cubicBezTo>
                <a:cubicBezTo>
                  <a:pt x="0" y="536"/>
                  <a:pt x="473" y="0"/>
                  <a:pt x="1951" y="68"/>
                </a:cubicBezTo>
                <a:cubicBezTo>
                  <a:pt x="2863" y="110"/>
                  <a:pt x="3884" y="433"/>
                  <a:pt x="3878" y="884"/>
                </a:cubicBezTo>
                <a:cubicBezTo>
                  <a:pt x="3872" y="1335"/>
                  <a:pt x="2873" y="1446"/>
                  <a:pt x="2276" y="1523"/>
                </a:cubicBezTo>
                <a:cubicBezTo>
                  <a:pt x="1679" y="1600"/>
                  <a:pt x="553" y="1580"/>
                  <a:pt x="297" y="1346"/>
                </a:cubicBezTo>
                <a:close/>
              </a:path>
            </a:pathLst>
          </a:custGeom>
          <a:solidFill>
            <a:srgbClr val="C00000"/>
          </a:solidFill>
          <a:ln w="9525">
            <a:solidFill>
              <a:srgbClr val="C00000"/>
            </a:solidFill>
            <a:round/>
            <a:headEnd/>
            <a:tailEnd/>
          </a:ln>
        </p:spPr>
        <p:txBody>
          <a:bodyPr tIns="91440" bIns="91440" anchor="ctr"/>
          <a:lstStyle/>
          <a:p>
            <a:pPr>
              <a:defRPr/>
            </a:pPr>
            <a:r>
              <a:rPr lang="it-IT" sz="2800" b="1">
                <a:latin typeface="Calibri" pitchFamily="34" charset="0"/>
                <a:ea typeface="+mn-ea"/>
                <a:cs typeface="Calibri" pitchFamily="34" charset="0"/>
              </a:rPr>
              <a:t> </a:t>
            </a:r>
            <a:endParaRPr lang="it-IT" sz="2800" b="1" dirty="0"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468313" y="6524625"/>
            <a:ext cx="931862" cy="2460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i="1" kern="0" dirty="0">
                <a:solidFill>
                  <a:sysClr val="windowText" lastClr="000000"/>
                </a:solidFill>
                <a:latin typeface="Calibri" pitchFamily="34" charset="0"/>
              </a:rPr>
              <a:t>Fonte: Cerved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079500" y="676275"/>
            <a:ext cx="759618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800">
                <a:solidFill>
                  <a:srgbClr val="D56622"/>
                </a:solidFill>
                <a:latin typeface="Calibri" pitchFamily="34" charset="0"/>
              </a:rPr>
              <a:t>La durata dei fallimenti nel 2013</a:t>
            </a:r>
          </a:p>
          <a:p>
            <a:endParaRPr lang="it-IT" sz="2800">
              <a:solidFill>
                <a:srgbClr val="D56622"/>
              </a:solidFill>
              <a:latin typeface="Calibri" pitchFamily="34" charset="0"/>
            </a:endParaRPr>
          </a:p>
          <a:p>
            <a:endParaRPr lang="it-IT" sz="2800">
              <a:solidFill>
                <a:srgbClr val="D56622"/>
              </a:solidFill>
              <a:latin typeface="Calibri" pitchFamily="34" charset="0"/>
            </a:endParaRPr>
          </a:p>
        </p:txBody>
      </p:sp>
      <p:graphicFrame>
        <p:nvGraphicFramePr>
          <p:cNvPr id="5" name="Grafico 4"/>
          <p:cNvGraphicFramePr>
            <a:graphicFrameLocks noGrp="1"/>
          </p:cNvGraphicFramePr>
          <p:nvPr/>
        </p:nvGraphicFramePr>
        <p:xfrm>
          <a:off x="395536" y="1484784"/>
          <a:ext cx="4628463" cy="5057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1335088" y="1187450"/>
            <a:ext cx="2511425" cy="554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kern="0" dirty="0">
                <a:solidFill>
                  <a:sysClr val="windowText" lastClr="000000"/>
                </a:solidFill>
                <a:latin typeface="Calibri" pitchFamily="34" charset="0"/>
              </a:rPr>
              <a:t>Fallimenti chiusi nel 2013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solidFill>
                  <a:sysClr val="windowText" lastClr="000000"/>
                </a:solidFill>
                <a:latin typeface="Calibri" pitchFamily="34" charset="0"/>
              </a:rPr>
              <a:t>Distribuzione per durata in mesi</a:t>
            </a:r>
          </a:p>
        </p:txBody>
      </p:sp>
      <p:cxnSp>
        <p:nvCxnSpPr>
          <p:cNvPr id="17414" name="Connettore 1 6"/>
          <p:cNvCxnSpPr>
            <a:cxnSpLocks noChangeShapeType="1"/>
          </p:cNvCxnSpPr>
          <p:nvPr/>
        </p:nvCxnSpPr>
        <p:spPr bwMode="auto">
          <a:xfrm>
            <a:off x="1695450" y="2446338"/>
            <a:ext cx="0" cy="374015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8" name="CasellaDiTesto 7"/>
          <p:cNvSpPr txBox="1"/>
          <p:nvPr/>
        </p:nvSpPr>
        <p:spPr>
          <a:xfrm>
            <a:off x="1209675" y="2114550"/>
            <a:ext cx="188595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solidFill>
                  <a:sysClr val="windowText" lastClr="000000"/>
                </a:solidFill>
                <a:latin typeface="Calibri" pitchFamily="34" charset="0"/>
              </a:rPr>
              <a:t>Durata media: 7,9 anni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2192338" y="6381750"/>
            <a:ext cx="528637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solidFill>
                  <a:sysClr val="windowText" lastClr="000000"/>
                </a:solidFill>
                <a:latin typeface="Calibri" pitchFamily="34" charset="0"/>
              </a:rPr>
              <a:t>mesi</a:t>
            </a:r>
          </a:p>
        </p:txBody>
      </p:sp>
      <p:graphicFrame>
        <p:nvGraphicFramePr>
          <p:cNvPr id="10" name="Grafico 9"/>
          <p:cNvGraphicFramePr>
            <a:graphicFrameLocks noGrp="1"/>
          </p:cNvGraphicFramePr>
          <p:nvPr/>
        </p:nvGraphicFramePr>
        <p:xfrm>
          <a:off x="4932040" y="1844824"/>
          <a:ext cx="4094849" cy="4381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5641975" y="1184275"/>
            <a:ext cx="2890838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kern="0" dirty="0">
                <a:solidFill>
                  <a:sysClr val="windowText" lastClr="000000"/>
                </a:solidFill>
                <a:latin typeface="Calibri" pitchFamily="34" charset="0"/>
              </a:rPr>
              <a:t>Durata fallimenti chiusi: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kern="0" dirty="0">
                <a:solidFill>
                  <a:sysClr val="windowText" lastClr="000000"/>
                </a:solidFill>
                <a:latin typeface="Calibri" pitchFamily="34" charset="0"/>
              </a:rPr>
              <a:t>province più rapide e più </a:t>
            </a:r>
            <a:r>
              <a:rPr lang="it-IT" sz="1600" b="1" kern="0" dirty="0" err="1">
                <a:solidFill>
                  <a:sysClr val="windowText" lastClr="000000"/>
                </a:solidFill>
                <a:latin typeface="Calibri" pitchFamily="34" charset="0"/>
              </a:rPr>
              <a:t>lente*</a:t>
            </a:r>
            <a:endParaRPr lang="it-IT" sz="1600" b="1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cxnSp>
        <p:nvCxnSpPr>
          <p:cNvPr id="12" name="Connettore 1 11"/>
          <p:cNvCxnSpPr>
            <a:cxnSpLocks noChangeShapeType="1"/>
          </p:cNvCxnSpPr>
          <p:nvPr/>
        </p:nvCxnSpPr>
        <p:spPr bwMode="auto">
          <a:xfrm>
            <a:off x="1695450" y="4025900"/>
            <a:ext cx="3219450" cy="11113"/>
          </a:xfrm>
          <a:prstGeom prst="line">
            <a:avLst/>
          </a:prstGeom>
          <a:noFill/>
          <a:ln w="9525" algn="ctr">
            <a:solidFill>
              <a:srgbClr val="C00000"/>
            </a:solidFill>
            <a:prstDash val="sysDash"/>
            <a:round/>
            <a:headEnd type="oval" w="med" len="med"/>
            <a:tailEnd type="oval" w="med" len="med"/>
          </a:ln>
        </p:spPr>
      </p:cxnSp>
      <p:sp>
        <p:nvSpPr>
          <p:cNvPr id="13" name="CasellaDiTesto 12"/>
          <p:cNvSpPr txBox="1"/>
          <p:nvPr/>
        </p:nvSpPr>
        <p:spPr>
          <a:xfrm>
            <a:off x="6773863" y="6381750"/>
            <a:ext cx="50165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solidFill>
                  <a:sysClr val="windowText" lastClr="000000"/>
                </a:solidFill>
                <a:latin typeface="Calibri" pitchFamily="34" charset="0"/>
              </a:rPr>
              <a:t>anni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577850" y="6608763"/>
            <a:ext cx="188118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i="1" kern="0" dirty="0">
                <a:solidFill>
                  <a:sysClr val="windowText" lastClr="000000"/>
                </a:solidFill>
                <a:latin typeface="Calibri" pitchFamily="34" charset="0"/>
              </a:rPr>
              <a:t>Fonte: Cerved (*) media 2012-13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Immagine 4" descr="logo+payoff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997200"/>
            <a:ext cx="273526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827088" y="836613"/>
            <a:ext cx="7575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800">
                <a:solidFill>
                  <a:srgbClr val="D56622"/>
                </a:solidFill>
                <a:latin typeface="Calibri" pitchFamily="34" charset="0"/>
              </a:rPr>
              <a:t>Il rischio di credito nei bilanci delle banche</a:t>
            </a:r>
          </a:p>
        </p:txBody>
      </p:sp>
      <p:sp>
        <p:nvSpPr>
          <p:cNvPr id="3076" name="CasellaDiTesto 5"/>
          <p:cNvSpPr txBox="1">
            <a:spLocks noChangeArrowheads="1"/>
          </p:cNvSpPr>
          <p:nvPr/>
        </p:nvSpPr>
        <p:spPr bwMode="auto">
          <a:xfrm>
            <a:off x="323850" y="6496050"/>
            <a:ext cx="345598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 i="1">
                <a:latin typeface="Calibri" pitchFamily="34" charset="0"/>
              </a:rPr>
              <a:t>Fonte:  elaborazioni Cerved su dati Banca d’Italia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547813" y="1484313"/>
            <a:ext cx="5822950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kern="0" dirty="0">
                <a:solidFill>
                  <a:sysClr val="windowText" lastClr="000000"/>
                </a:solidFill>
                <a:latin typeface="Calibri" pitchFamily="34" charset="0"/>
              </a:rPr>
              <a:t>Accantonamenti e rettifiche di valore per deterioramento crediti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kern="0" dirty="0">
                <a:solidFill>
                  <a:sysClr val="windowText" lastClr="000000"/>
                </a:solidFill>
                <a:latin typeface="Calibri" pitchFamily="34" charset="0"/>
              </a:rPr>
              <a:t>su margine di intermediazione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solidFill>
                  <a:sysClr val="windowText" lastClr="000000"/>
                </a:solidFill>
                <a:latin typeface="Calibri" pitchFamily="34" charset="0"/>
              </a:rPr>
              <a:t>Gruppi bancari e banche non appartenenti a gruppi</a:t>
            </a:r>
          </a:p>
        </p:txBody>
      </p:sp>
      <p:graphicFrame>
        <p:nvGraphicFramePr>
          <p:cNvPr id="8" name="Grafico 7"/>
          <p:cNvGraphicFramePr>
            <a:graphicFrameLocks noGrp="1"/>
          </p:cNvGraphicFramePr>
          <p:nvPr/>
        </p:nvGraphicFramePr>
        <p:xfrm>
          <a:off x="1403648" y="2348880"/>
          <a:ext cx="6120680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itle 3"/>
          <p:cNvSpPr txBox="1">
            <a:spLocks/>
          </p:cNvSpPr>
          <p:nvPr>
            <p:custDataLst>
              <p:tags r:id="rId1"/>
            </p:custDataLst>
          </p:nvPr>
        </p:nvSpPr>
        <p:spPr bwMode="gray">
          <a:xfrm>
            <a:off x="6445250" y="2420938"/>
            <a:ext cx="863600" cy="360362"/>
          </a:xfrm>
          <a:custGeom>
            <a:avLst/>
            <a:gdLst>
              <a:gd name="T0" fmla="*/ 297 w 3884"/>
              <a:gd name="T1" fmla="*/ 1346 h 1600"/>
              <a:gd name="T2" fmla="*/ 2310 w 3884"/>
              <a:gd name="T3" fmla="*/ 1448 h 1600"/>
              <a:gd name="T4" fmla="*/ 3810 w 3884"/>
              <a:gd name="T5" fmla="*/ 884 h 1600"/>
              <a:gd name="T6" fmla="*/ 1945 w 3884"/>
              <a:gd name="T7" fmla="*/ 137 h 1600"/>
              <a:gd name="T8" fmla="*/ 74 w 3884"/>
              <a:gd name="T9" fmla="*/ 724 h 1600"/>
              <a:gd name="T10" fmla="*/ 781 w 3884"/>
              <a:gd name="T11" fmla="*/ 1072 h 1600"/>
              <a:gd name="T12" fmla="*/ 0 w 3884"/>
              <a:gd name="T13" fmla="*/ 724 h 1600"/>
              <a:gd name="T14" fmla="*/ 1951 w 3884"/>
              <a:gd name="T15" fmla="*/ 68 h 1600"/>
              <a:gd name="T16" fmla="*/ 3878 w 3884"/>
              <a:gd name="T17" fmla="*/ 884 h 1600"/>
              <a:gd name="T18" fmla="*/ 2276 w 3884"/>
              <a:gd name="T19" fmla="*/ 1523 h 1600"/>
              <a:gd name="T20" fmla="*/ 297 w 3884"/>
              <a:gd name="T21" fmla="*/ 1346 h 16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84"/>
              <a:gd name="T34" fmla="*/ 0 h 1600"/>
              <a:gd name="T35" fmla="*/ 3884 w 3884"/>
              <a:gd name="T36" fmla="*/ 1600 h 16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84" h="1600">
                <a:moveTo>
                  <a:pt x="297" y="1346"/>
                </a:moveTo>
                <a:cubicBezTo>
                  <a:pt x="918" y="1523"/>
                  <a:pt x="1726" y="1533"/>
                  <a:pt x="2310" y="1448"/>
                </a:cubicBezTo>
                <a:cubicBezTo>
                  <a:pt x="3125" y="1334"/>
                  <a:pt x="3798" y="1192"/>
                  <a:pt x="3810" y="884"/>
                </a:cubicBezTo>
                <a:cubicBezTo>
                  <a:pt x="3822" y="576"/>
                  <a:pt x="3114" y="204"/>
                  <a:pt x="1945" y="137"/>
                </a:cubicBezTo>
                <a:cubicBezTo>
                  <a:pt x="645" y="63"/>
                  <a:pt x="74" y="564"/>
                  <a:pt x="74" y="724"/>
                </a:cubicBezTo>
                <a:cubicBezTo>
                  <a:pt x="74" y="884"/>
                  <a:pt x="394" y="1032"/>
                  <a:pt x="781" y="1072"/>
                </a:cubicBezTo>
                <a:cubicBezTo>
                  <a:pt x="280" y="1135"/>
                  <a:pt x="0" y="912"/>
                  <a:pt x="0" y="724"/>
                </a:cubicBezTo>
                <a:cubicBezTo>
                  <a:pt x="0" y="536"/>
                  <a:pt x="473" y="0"/>
                  <a:pt x="1951" y="68"/>
                </a:cubicBezTo>
                <a:cubicBezTo>
                  <a:pt x="2863" y="110"/>
                  <a:pt x="3884" y="433"/>
                  <a:pt x="3878" y="884"/>
                </a:cubicBezTo>
                <a:cubicBezTo>
                  <a:pt x="3872" y="1335"/>
                  <a:pt x="2873" y="1446"/>
                  <a:pt x="2276" y="1523"/>
                </a:cubicBezTo>
                <a:cubicBezTo>
                  <a:pt x="1679" y="1600"/>
                  <a:pt x="553" y="1580"/>
                  <a:pt x="297" y="1346"/>
                </a:cubicBezTo>
                <a:close/>
              </a:path>
            </a:pathLst>
          </a:custGeom>
          <a:solidFill>
            <a:srgbClr val="C00000"/>
          </a:solidFill>
          <a:ln w="9525">
            <a:solidFill>
              <a:srgbClr val="C00000"/>
            </a:solidFill>
            <a:round/>
            <a:headEnd/>
            <a:tailEnd/>
          </a:ln>
        </p:spPr>
        <p:txBody>
          <a:bodyPr tIns="91440" bIns="91440" anchor="ctr"/>
          <a:lstStyle/>
          <a:p>
            <a:pPr>
              <a:defRPr/>
            </a:pPr>
            <a:r>
              <a:rPr lang="it-IT" sz="2800" b="1" dirty="0">
                <a:latin typeface="Calibri" pitchFamily="34" charset="0"/>
                <a:ea typeface="+mn-ea"/>
                <a:cs typeface="Calibri" pitchFamily="34" charset="0"/>
              </a:rPr>
              <a:t> </a:t>
            </a:r>
          </a:p>
        </p:txBody>
      </p:sp>
      <p:sp>
        <p:nvSpPr>
          <p:cNvPr id="3080" name="CasellaDiTesto 10"/>
          <p:cNvSpPr txBox="1">
            <a:spLocks noChangeArrowheads="1"/>
          </p:cNvSpPr>
          <p:nvPr/>
        </p:nvSpPr>
        <p:spPr bwMode="auto">
          <a:xfrm>
            <a:off x="323850" y="5949950"/>
            <a:ext cx="8569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sz="1200">
                <a:latin typeface="Calibri" pitchFamily="34" charset="0"/>
              </a:rPr>
              <a:t>Il rischio di credito costa sempre di più alle banche: dall’inizio della crisi, gli accantonamenti e le rettifiche per deterioramento di crediti sono passati dal 15% a quasi il 42%.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CasellaDiTesto 3"/>
          <p:cNvSpPr txBox="1">
            <a:spLocks noChangeArrowheads="1"/>
          </p:cNvSpPr>
          <p:nvPr/>
        </p:nvSpPr>
        <p:spPr bwMode="auto">
          <a:xfrm>
            <a:off x="611188" y="2349500"/>
            <a:ext cx="632777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742950" indent="-742950">
              <a:buFontTx/>
              <a:buAutoNum type="arabicPeriod"/>
            </a:pPr>
            <a:r>
              <a:rPr lang="it-IT">
                <a:latin typeface="Calibri" pitchFamily="34" charset="0"/>
              </a:rPr>
              <a:t>Economia reale e nuove sofferenze</a:t>
            </a:r>
          </a:p>
          <a:p>
            <a:pPr marL="742950" indent="-742950">
              <a:buFontTx/>
              <a:buAutoNum type="arabicPeriod"/>
            </a:pPr>
            <a:endParaRPr lang="it-IT">
              <a:latin typeface="Calibri" pitchFamily="34" charset="0"/>
            </a:endParaRPr>
          </a:p>
          <a:p>
            <a:pPr marL="742950" indent="-742950">
              <a:buFontTx/>
              <a:buAutoNum type="arabicPeriod"/>
            </a:pPr>
            <a:endParaRPr lang="it-IT">
              <a:latin typeface="Calibri" pitchFamily="34" charset="0"/>
            </a:endParaRPr>
          </a:p>
          <a:p>
            <a:pPr marL="742950" indent="-742950">
              <a:buFontTx/>
              <a:buAutoNum type="arabicPeriod"/>
            </a:pPr>
            <a:r>
              <a:rPr lang="it-IT">
                <a:latin typeface="Calibri" pitchFamily="34" charset="0"/>
              </a:rPr>
              <a:t>Economia reale e recupero delle sofferenze</a:t>
            </a:r>
          </a:p>
          <a:p>
            <a:pPr marL="742950" indent="-742950">
              <a:buFontTx/>
              <a:buAutoNum type="arabicPeriod"/>
            </a:pPr>
            <a:endParaRPr lang="it-IT">
              <a:latin typeface="Calibri" pitchFamily="34" charset="0"/>
            </a:endParaRPr>
          </a:p>
          <a:p>
            <a:pPr marL="742950" indent="-742950">
              <a:buFontTx/>
              <a:buAutoNum type="arabicPeriod"/>
            </a:pPr>
            <a:endParaRPr lang="it-IT">
              <a:latin typeface="Calibri" pitchFamily="34" charset="0"/>
            </a:endParaRPr>
          </a:p>
          <a:p>
            <a:pPr marL="742950" indent="-742950">
              <a:buFontTx/>
              <a:buAutoNum type="arabicPeriod"/>
            </a:pPr>
            <a:r>
              <a:rPr lang="it-IT">
                <a:latin typeface="Calibri" pitchFamily="34" charset="0"/>
              </a:rPr>
              <a:t>L’impianto giudiziario</a:t>
            </a:r>
          </a:p>
        </p:txBody>
      </p:sp>
      <p:sp>
        <p:nvSpPr>
          <p:cNvPr id="5" name="Title 3"/>
          <p:cNvSpPr txBox="1">
            <a:spLocks/>
          </p:cNvSpPr>
          <p:nvPr>
            <p:custDataLst>
              <p:tags r:id="rId1"/>
            </p:custDataLst>
          </p:nvPr>
        </p:nvSpPr>
        <p:spPr bwMode="gray">
          <a:xfrm>
            <a:off x="179388" y="2060575"/>
            <a:ext cx="7993062" cy="1081088"/>
          </a:xfrm>
          <a:custGeom>
            <a:avLst/>
            <a:gdLst>
              <a:gd name="T0" fmla="*/ 297 w 3884"/>
              <a:gd name="T1" fmla="*/ 1346 h 1600"/>
              <a:gd name="T2" fmla="*/ 2310 w 3884"/>
              <a:gd name="T3" fmla="*/ 1448 h 1600"/>
              <a:gd name="T4" fmla="*/ 3810 w 3884"/>
              <a:gd name="T5" fmla="*/ 884 h 1600"/>
              <a:gd name="T6" fmla="*/ 1945 w 3884"/>
              <a:gd name="T7" fmla="*/ 137 h 1600"/>
              <a:gd name="T8" fmla="*/ 74 w 3884"/>
              <a:gd name="T9" fmla="*/ 724 h 1600"/>
              <a:gd name="T10" fmla="*/ 781 w 3884"/>
              <a:gd name="T11" fmla="*/ 1072 h 1600"/>
              <a:gd name="T12" fmla="*/ 0 w 3884"/>
              <a:gd name="T13" fmla="*/ 724 h 1600"/>
              <a:gd name="T14" fmla="*/ 1951 w 3884"/>
              <a:gd name="T15" fmla="*/ 68 h 1600"/>
              <a:gd name="T16" fmla="*/ 3878 w 3884"/>
              <a:gd name="T17" fmla="*/ 884 h 1600"/>
              <a:gd name="T18" fmla="*/ 2276 w 3884"/>
              <a:gd name="T19" fmla="*/ 1523 h 1600"/>
              <a:gd name="T20" fmla="*/ 297 w 3884"/>
              <a:gd name="T21" fmla="*/ 1346 h 16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84"/>
              <a:gd name="T34" fmla="*/ 0 h 1600"/>
              <a:gd name="T35" fmla="*/ 3884 w 3884"/>
              <a:gd name="T36" fmla="*/ 1600 h 16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84" h="1600">
                <a:moveTo>
                  <a:pt x="297" y="1346"/>
                </a:moveTo>
                <a:cubicBezTo>
                  <a:pt x="918" y="1523"/>
                  <a:pt x="1726" y="1533"/>
                  <a:pt x="2310" y="1448"/>
                </a:cubicBezTo>
                <a:cubicBezTo>
                  <a:pt x="3125" y="1334"/>
                  <a:pt x="3798" y="1192"/>
                  <a:pt x="3810" y="884"/>
                </a:cubicBezTo>
                <a:cubicBezTo>
                  <a:pt x="3822" y="576"/>
                  <a:pt x="3114" y="204"/>
                  <a:pt x="1945" y="137"/>
                </a:cubicBezTo>
                <a:cubicBezTo>
                  <a:pt x="645" y="63"/>
                  <a:pt x="74" y="564"/>
                  <a:pt x="74" y="724"/>
                </a:cubicBezTo>
                <a:cubicBezTo>
                  <a:pt x="74" y="884"/>
                  <a:pt x="394" y="1032"/>
                  <a:pt x="781" y="1072"/>
                </a:cubicBezTo>
                <a:cubicBezTo>
                  <a:pt x="280" y="1135"/>
                  <a:pt x="0" y="912"/>
                  <a:pt x="0" y="724"/>
                </a:cubicBezTo>
                <a:cubicBezTo>
                  <a:pt x="0" y="536"/>
                  <a:pt x="473" y="0"/>
                  <a:pt x="1951" y="68"/>
                </a:cubicBezTo>
                <a:cubicBezTo>
                  <a:pt x="2863" y="110"/>
                  <a:pt x="3884" y="433"/>
                  <a:pt x="3878" y="884"/>
                </a:cubicBezTo>
                <a:cubicBezTo>
                  <a:pt x="3872" y="1335"/>
                  <a:pt x="2873" y="1446"/>
                  <a:pt x="2276" y="1523"/>
                </a:cubicBezTo>
                <a:cubicBezTo>
                  <a:pt x="1679" y="1600"/>
                  <a:pt x="553" y="1580"/>
                  <a:pt x="297" y="1346"/>
                </a:cubicBezTo>
                <a:close/>
              </a:path>
            </a:pathLst>
          </a:custGeom>
          <a:solidFill>
            <a:srgbClr val="C00000"/>
          </a:solidFill>
          <a:ln w="9525">
            <a:solidFill>
              <a:srgbClr val="C00000"/>
            </a:solidFill>
            <a:round/>
            <a:headEnd/>
            <a:tailEnd/>
          </a:ln>
        </p:spPr>
        <p:txBody>
          <a:bodyPr tIns="91440" bIns="91440" anchor="ctr"/>
          <a:lstStyle/>
          <a:p>
            <a:pPr>
              <a:defRPr/>
            </a:pPr>
            <a:r>
              <a:rPr lang="it-IT" sz="2800" dirty="0">
                <a:latin typeface="Calibri" pitchFamily="34" charset="0"/>
                <a:ea typeface="+mn-ea"/>
                <a:cs typeface="Calibri" pitchFamily="34" charset="0"/>
              </a:rPr>
              <a:t> </a:t>
            </a:r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1258888" y="962025"/>
            <a:ext cx="66262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800">
                <a:solidFill>
                  <a:srgbClr val="D56622"/>
                </a:solidFill>
                <a:latin typeface="Calibri" pitchFamily="34" charset="0"/>
              </a:rPr>
              <a:t>Agenda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</a:gsLst>
            <a:lin ang="5400000" scaled="0"/>
          </a:gradFill>
          <a:ln w="41275" cap="flat" cmpd="sng" algn="ctr">
            <a:noFill/>
            <a:prstDash val="solid"/>
          </a:ln>
          <a:effectLst/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971550" y="817563"/>
            <a:ext cx="75612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800">
                <a:solidFill>
                  <a:srgbClr val="D56622"/>
                </a:solidFill>
                <a:latin typeface="Calibri" pitchFamily="34" charset="0"/>
              </a:rPr>
              <a:t>I modelli di previsione di Cerved</a:t>
            </a:r>
          </a:p>
          <a:p>
            <a:pPr algn="ctr"/>
            <a:endParaRPr lang="it-IT" sz="2800">
              <a:solidFill>
                <a:srgbClr val="D56622"/>
              </a:solidFill>
              <a:latin typeface="Calibri" pitchFamily="34" charset="0"/>
            </a:endParaRPr>
          </a:p>
        </p:txBody>
      </p:sp>
      <p:sp>
        <p:nvSpPr>
          <p:cNvPr id="8" name="Rettangolo arrotondato 7"/>
          <p:cNvSpPr/>
          <p:nvPr/>
        </p:nvSpPr>
        <p:spPr>
          <a:xfrm>
            <a:off x="250825" y="2636838"/>
            <a:ext cx="3168650" cy="2663825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</a:gsLst>
            <a:lin ang="5400000" scaled="0"/>
          </a:gra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kern="0" dirty="0">
                <a:latin typeface="Calibri" pitchFamily="34" charset="0"/>
                <a:ea typeface="+mn-ea"/>
              </a:rPr>
              <a:t>Modello macroeconomico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600" kern="0" dirty="0">
              <a:latin typeface="Calibri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600" kern="0" dirty="0">
              <a:latin typeface="Calibri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kern="0" dirty="0">
                <a:latin typeface="Calibri" pitchFamily="34" charset="0"/>
                <a:ea typeface="+mn-ea"/>
              </a:rPr>
              <a:t>Modello reale settoriale/territoriale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600" kern="0" dirty="0">
              <a:latin typeface="Calibri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600" kern="0" dirty="0">
              <a:latin typeface="Calibri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kern="0" dirty="0">
                <a:latin typeface="Calibri" pitchFamily="34" charset="0"/>
                <a:ea typeface="+mn-ea"/>
              </a:rPr>
              <a:t>Modello previsione tassi ingresso a sofferenza (*)</a:t>
            </a:r>
          </a:p>
        </p:txBody>
      </p:sp>
      <p:sp>
        <p:nvSpPr>
          <p:cNvPr id="9" name="Rettangolo arrotondato 8"/>
          <p:cNvSpPr/>
          <p:nvPr/>
        </p:nvSpPr>
        <p:spPr>
          <a:xfrm>
            <a:off x="3635375" y="2205038"/>
            <a:ext cx="1512888" cy="647700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</a:gsLst>
            <a:lin ang="5400000" scaled="0"/>
          </a:gra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1400" kern="0" dirty="0">
                <a:latin typeface="Calibri" pitchFamily="34" charset="0"/>
              </a:rPr>
              <a:t>Società non finanziarie</a:t>
            </a:r>
          </a:p>
        </p:txBody>
      </p:sp>
      <p:sp>
        <p:nvSpPr>
          <p:cNvPr id="10" name="Rettangolo arrotondato 9"/>
          <p:cNvSpPr/>
          <p:nvPr/>
        </p:nvSpPr>
        <p:spPr>
          <a:xfrm>
            <a:off x="3635375" y="3141663"/>
            <a:ext cx="1512888" cy="647700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</a:gsLst>
            <a:lin ang="5400000" scaled="0"/>
          </a:gra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1400" kern="0" dirty="0">
                <a:latin typeface="Calibri" pitchFamily="34" charset="0"/>
              </a:rPr>
              <a:t>Famiglie produttrici</a:t>
            </a:r>
          </a:p>
        </p:txBody>
      </p:sp>
      <p:sp>
        <p:nvSpPr>
          <p:cNvPr id="11" name="Rettangolo arrotondato 10"/>
          <p:cNvSpPr/>
          <p:nvPr/>
        </p:nvSpPr>
        <p:spPr>
          <a:xfrm>
            <a:off x="3635375" y="4005263"/>
            <a:ext cx="1512888" cy="647700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</a:gsLst>
            <a:lin ang="5400000" scaled="0"/>
          </a:gra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1400" kern="0" dirty="0">
                <a:latin typeface="Calibri" pitchFamily="34" charset="0"/>
              </a:rPr>
              <a:t>Famiglie consumatrici</a:t>
            </a:r>
          </a:p>
        </p:txBody>
      </p:sp>
      <p:sp>
        <p:nvSpPr>
          <p:cNvPr id="12" name="Rettangolo arrotondato 11"/>
          <p:cNvSpPr/>
          <p:nvPr/>
        </p:nvSpPr>
        <p:spPr>
          <a:xfrm>
            <a:off x="3635375" y="4868863"/>
            <a:ext cx="1512888" cy="647700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</a:gsLst>
            <a:lin ang="5400000" scaled="0"/>
          </a:gra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1400" kern="0" dirty="0">
                <a:latin typeface="Calibri" pitchFamily="34" charset="0"/>
              </a:rPr>
              <a:t>Amministrazioni pubbliche</a:t>
            </a:r>
          </a:p>
        </p:txBody>
      </p:sp>
      <p:sp>
        <p:nvSpPr>
          <p:cNvPr id="13" name="Rettangolo arrotondato 12"/>
          <p:cNvSpPr/>
          <p:nvPr/>
        </p:nvSpPr>
        <p:spPr>
          <a:xfrm>
            <a:off x="3635375" y="5732463"/>
            <a:ext cx="1512888" cy="649287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</a:gsLst>
            <a:lin ang="5400000" scaled="0"/>
          </a:gra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1400" kern="0" dirty="0">
                <a:latin typeface="Calibri" pitchFamily="34" charset="0"/>
              </a:rPr>
              <a:t>Istituzioni senza scopo di lucro</a:t>
            </a:r>
          </a:p>
        </p:txBody>
      </p:sp>
      <p:cxnSp>
        <p:nvCxnSpPr>
          <p:cNvPr id="14" name="Connettore 1 13"/>
          <p:cNvCxnSpPr/>
          <p:nvPr/>
        </p:nvCxnSpPr>
        <p:spPr>
          <a:xfrm>
            <a:off x="3348038" y="2060575"/>
            <a:ext cx="5795962" cy="0"/>
          </a:xfrm>
          <a:prstGeom prst="line">
            <a:avLst/>
          </a:prstGeom>
          <a:ln w="31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1" name="CasellaDiTesto 14"/>
          <p:cNvSpPr txBox="1">
            <a:spLocks noChangeArrowheads="1"/>
          </p:cNvSpPr>
          <p:nvPr/>
        </p:nvSpPr>
        <p:spPr bwMode="auto">
          <a:xfrm>
            <a:off x="3492500" y="1484313"/>
            <a:ext cx="20161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/>
            <a:r>
              <a:rPr lang="it-IT" sz="1600" b="1">
                <a:latin typeface="Calibri" pitchFamily="34" charset="0"/>
              </a:rPr>
              <a:t>Settori istituzionale</a:t>
            </a:r>
          </a:p>
        </p:txBody>
      </p:sp>
      <p:sp>
        <p:nvSpPr>
          <p:cNvPr id="16" name="CasellaDiTesto 15"/>
          <p:cNvSpPr txBox="1">
            <a:spLocks noChangeArrowheads="1"/>
          </p:cNvSpPr>
          <p:nvPr/>
        </p:nvSpPr>
        <p:spPr bwMode="auto">
          <a:xfrm>
            <a:off x="7235825" y="1476375"/>
            <a:ext cx="1800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600" b="1">
                <a:latin typeface="Calibri" pitchFamily="34" charset="0"/>
              </a:rPr>
              <a:t>Soff. rettificate</a:t>
            </a:r>
          </a:p>
          <a:p>
            <a:pPr algn="ctr"/>
            <a:r>
              <a:rPr lang="it-IT" sz="1600" b="1">
                <a:latin typeface="Calibri" pitchFamily="34" charset="0"/>
              </a:rPr>
              <a:t> 2013(€ mld)</a:t>
            </a:r>
          </a:p>
        </p:txBody>
      </p:sp>
      <p:sp>
        <p:nvSpPr>
          <p:cNvPr id="5133" name="CasellaDiTesto 16"/>
          <p:cNvSpPr txBox="1">
            <a:spLocks noChangeArrowheads="1"/>
          </p:cNvSpPr>
          <p:nvPr/>
        </p:nvSpPr>
        <p:spPr bwMode="auto">
          <a:xfrm>
            <a:off x="5651500" y="1484313"/>
            <a:ext cx="14414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600" b="1">
                <a:latin typeface="Calibri" pitchFamily="34" charset="0"/>
              </a:rPr>
              <a:t>Segmentazioni</a:t>
            </a:r>
          </a:p>
        </p:txBody>
      </p:sp>
      <p:sp>
        <p:nvSpPr>
          <p:cNvPr id="18" name="Rettangolo arrotondato 17"/>
          <p:cNvSpPr/>
          <p:nvPr/>
        </p:nvSpPr>
        <p:spPr>
          <a:xfrm>
            <a:off x="7489825" y="2205038"/>
            <a:ext cx="1330325" cy="647700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</a:gsLst>
            <a:lin ang="5400000" scaled="0"/>
          </a:gradFill>
          <a:ln w="41275" cap="flat" cmpd="sng" algn="ctr">
            <a:solidFill>
              <a:schemeClr val="tx1"/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latin typeface="Calibri" pitchFamily="34" charset="0"/>
                <a:ea typeface="+mn-ea"/>
              </a:rPr>
              <a:t>40,094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latin typeface="Calibri" pitchFamily="34" charset="0"/>
                <a:ea typeface="+mn-ea"/>
              </a:rPr>
              <a:t>(80,8%)</a:t>
            </a:r>
          </a:p>
        </p:txBody>
      </p:sp>
      <p:sp>
        <p:nvSpPr>
          <p:cNvPr id="19" name="Rettangolo arrotondato 18"/>
          <p:cNvSpPr/>
          <p:nvPr/>
        </p:nvSpPr>
        <p:spPr>
          <a:xfrm>
            <a:off x="7489825" y="4005263"/>
            <a:ext cx="1330325" cy="647700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</a:gsLst>
            <a:lin ang="5400000" scaled="0"/>
          </a:gra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1400" kern="0" dirty="0">
                <a:latin typeface="Calibri" pitchFamily="34" charset="0"/>
              </a:rPr>
              <a:t>5,263</a:t>
            </a:r>
          </a:p>
          <a:p>
            <a:pPr algn="ctr">
              <a:defRPr/>
            </a:pPr>
            <a:r>
              <a:rPr lang="it-IT" sz="1400" kern="0" dirty="0">
                <a:latin typeface="Calibri" pitchFamily="34" charset="0"/>
              </a:rPr>
              <a:t>(10,6%)</a:t>
            </a:r>
          </a:p>
        </p:txBody>
      </p:sp>
      <p:sp>
        <p:nvSpPr>
          <p:cNvPr id="20" name="Rettangolo arrotondato 19"/>
          <p:cNvSpPr/>
          <p:nvPr/>
        </p:nvSpPr>
        <p:spPr>
          <a:xfrm>
            <a:off x="7489825" y="3141663"/>
            <a:ext cx="1330325" cy="647700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</a:gsLst>
            <a:lin ang="5400000" scaled="0"/>
          </a:gra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latin typeface="Calibri" pitchFamily="34" charset="0"/>
              </a:rPr>
              <a:t>2,614</a:t>
            </a:r>
            <a:endParaRPr lang="it-IT" sz="1400" kern="0" dirty="0">
              <a:latin typeface="Calibri" pitchFamily="34" charset="0"/>
              <a:ea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latin typeface="Calibri" pitchFamily="34" charset="0"/>
              </a:rPr>
              <a:t>(5,3%)</a:t>
            </a:r>
            <a:endParaRPr lang="it-IT" sz="1400" kern="0" dirty="0">
              <a:latin typeface="Calibri" pitchFamily="34" charset="0"/>
              <a:ea typeface="+mn-ea"/>
            </a:endParaRPr>
          </a:p>
        </p:txBody>
      </p:sp>
      <p:sp>
        <p:nvSpPr>
          <p:cNvPr id="21" name="Rettangolo arrotondato 20"/>
          <p:cNvSpPr/>
          <p:nvPr/>
        </p:nvSpPr>
        <p:spPr>
          <a:xfrm>
            <a:off x="7489825" y="4868863"/>
            <a:ext cx="1330325" cy="647700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</a:gsLst>
            <a:lin ang="5400000" scaled="0"/>
          </a:gra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latin typeface="Calibri" pitchFamily="34" charset="0"/>
                <a:ea typeface="+mn-ea"/>
              </a:rPr>
              <a:t>0,158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latin typeface="Calibri" pitchFamily="34" charset="0"/>
              </a:rPr>
              <a:t>(0,3%)</a:t>
            </a:r>
            <a:endParaRPr lang="it-IT" sz="1400" kern="0" dirty="0">
              <a:latin typeface="Calibri" pitchFamily="34" charset="0"/>
              <a:ea typeface="+mn-ea"/>
            </a:endParaRPr>
          </a:p>
        </p:txBody>
      </p:sp>
      <p:sp>
        <p:nvSpPr>
          <p:cNvPr id="22" name="Rettangolo arrotondato 21"/>
          <p:cNvSpPr/>
          <p:nvPr/>
        </p:nvSpPr>
        <p:spPr>
          <a:xfrm>
            <a:off x="7489825" y="5734050"/>
            <a:ext cx="1330325" cy="647700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</a:gsLst>
            <a:lin ang="5400000" scaled="0"/>
          </a:gra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latin typeface="Calibri" pitchFamily="34" charset="0"/>
                <a:ea typeface="+mn-ea"/>
              </a:rPr>
              <a:t>0,361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latin typeface="Calibri" pitchFamily="34" charset="0"/>
              </a:rPr>
              <a:t>(0,7%)</a:t>
            </a:r>
            <a:endParaRPr lang="it-IT" sz="1400" kern="0" dirty="0">
              <a:latin typeface="Calibri" pitchFamily="34" charset="0"/>
              <a:ea typeface="+mn-ea"/>
            </a:endParaRPr>
          </a:p>
        </p:txBody>
      </p:sp>
      <p:sp>
        <p:nvSpPr>
          <p:cNvPr id="23" name="Freccia in giù 22"/>
          <p:cNvSpPr/>
          <p:nvPr/>
        </p:nvSpPr>
        <p:spPr>
          <a:xfrm>
            <a:off x="1692275" y="3284538"/>
            <a:ext cx="358775" cy="21590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latin typeface="Calibri" pitchFamily="34" charset="0"/>
            </a:endParaRPr>
          </a:p>
        </p:txBody>
      </p:sp>
      <p:sp>
        <p:nvSpPr>
          <p:cNvPr id="5140" name="CasellaDiTesto 24"/>
          <p:cNvSpPr txBox="1">
            <a:spLocks noChangeArrowheads="1"/>
          </p:cNvSpPr>
          <p:nvPr/>
        </p:nvSpPr>
        <p:spPr bwMode="auto">
          <a:xfrm>
            <a:off x="34925" y="6505575"/>
            <a:ext cx="90741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 i="1">
                <a:latin typeface="Calibri" pitchFamily="34" charset="0"/>
              </a:rPr>
              <a:t>(*) Coerenti con i dati statistici pubblicati da Banca d’Italia nella BDS sui nuovi ingressi a sofferenza rettificata.  </a:t>
            </a:r>
          </a:p>
        </p:txBody>
      </p:sp>
      <p:sp>
        <p:nvSpPr>
          <p:cNvPr id="26" name="Rettangolo arrotondato 25"/>
          <p:cNvSpPr/>
          <p:nvPr/>
        </p:nvSpPr>
        <p:spPr>
          <a:xfrm>
            <a:off x="5508625" y="2205038"/>
            <a:ext cx="1727200" cy="1584325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</a:gsLst>
            <a:lin ang="5400000" scaled="0"/>
          </a:gradFill>
          <a:ln w="41275" cap="flat" cmpd="sng" algn="ctr">
            <a:solidFill>
              <a:schemeClr val="tx1"/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latin typeface="Calibri" pitchFamily="34" charset="0"/>
                <a:ea typeface="+mn-ea"/>
              </a:rPr>
              <a:t>600 cluster (regioni/ settore)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400" kern="0" dirty="0">
              <a:latin typeface="Calibri" pitchFamily="34" charset="0"/>
              <a:ea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latin typeface="Calibri" pitchFamily="34" charset="0"/>
                <a:ea typeface="+mn-ea"/>
              </a:rPr>
              <a:t>+ dim. impresa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latin typeface="Calibri" pitchFamily="34" charset="0"/>
                <a:ea typeface="+mn-ea"/>
              </a:rPr>
              <a:t>(progetto con Abi)</a:t>
            </a:r>
          </a:p>
        </p:txBody>
      </p:sp>
      <p:sp>
        <p:nvSpPr>
          <p:cNvPr id="27" name="Rettangolo arrotondato 26"/>
          <p:cNvSpPr/>
          <p:nvPr/>
        </p:nvSpPr>
        <p:spPr>
          <a:xfrm>
            <a:off x="5580063" y="3911600"/>
            <a:ext cx="1606550" cy="2397125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</a:gsLst>
            <a:lin ang="5400000" scaled="0"/>
          </a:gra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1400" kern="0" dirty="0">
                <a:latin typeface="Calibri" pitchFamily="34" charset="0"/>
              </a:rPr>
              <a:t>20</a:t>
            </a:r>
          </a:p>
          <a:p>
            <a:pPr algn="ctr">
              <a:defRPr/>
            </a:pPr>
            <a:r>
              <a:rPr lang="it-IT" sz="1400" kern="0" dirty="0">
                <a:latin typeface="Calibri" pitchFamily="34" charset="0"/>
              </a:rPr>
              <a:t>regioni</a:t>
            </a:r>
          </a:p>
        </p:txBody>
      </p:sp>
      <p:sp>
        <p:nvSpPr>
          <p:cNvPr id="29" name="Freccia in giù 28"/>
          <p:cNvSpPr/>
          <p:nvPr/>
        </p:nvSpPr>
        <p:spPr>
          <a:xfrm>
            <a:off x="1692275" y="4221163"/>
            <a:ext cx="358775" cy="21590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116013" y="817563"/>
            <a:ext cx="75596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800">
                <a:solidFill>
                  <a:srgbClr val="D56622"/>
                </a:solidFill>
                <a:latin typeface="Calibri" pitchFamily="34" charset="0"/>
              </a:rPr>
              <a:t>Il rischio creditizio delle società non finanziarie</a:t>
            </a:r>
          </a:p>
          <a:p>
            <a:pPr algn="ctr"/>
            <a:endParaRPr lang="it-IT" sz="2800">
              <a:solidFill>
                <a:srgbClr val="D56622"/>
              </a:solidFill>
              <a:latin typeface="Calibri" pitchFamily="34" charset="0"/>
            </a:endParaRPr>
          </a:p>
        </p:txBody>
      </p:sp>
      <p:graphicFrame>
        <p:nvGraphicFramePr>
          <p:cNvPr id="5" name="Grafico 4"/>
          <p:cNvGraphicFramePr/>
          <p:nvPr/>
        </p:nvGraphicFramePr>
        <p:xfrm>
          <a:off x="539552" y="2259533"/>
          <a:ext cx="4176465" cy="4337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fico 5"/>
          <p:cNvGraphicFramePr/>
          <p:nvPr/>
        </p:nvGraphicFramePr>
        <p:xfrm>
          <a:off x="4860032" y="2268244"/>
          <a:ext cx="4012399" cy="4473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831850" y="1439863"/>
            <a:ext cx="4027488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kern="0" dirty="0">
                <a:solidFill>
                  <a:sysClr val="windowText" lastClr="000000"/>
                </a:solidFill>
                <a:latin typeface="Calibri" pitchFamily="34" charset="0"/>
              </a:rPr>
              <a:t>Tassi di ingresso a sofferenza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kern="0" dirty="0">
                <a:solidFill>
                  <a:sysClr val="windowText" lastClr="000000"/>
                </a:solidFill>
                <a:latin typeface="Calibri" pitchFamily="34" charset="0"/>
              </a:rPr>
              <a:t>e indicatori reali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solidFill>
                  <a:sysClr val="windowText" lastClr="000000"/>
                </a:solidFill>
                <a:latin typeface="Calibri" pitchFamily="34" charset="0"/>
              </a:rPr>
              <a:t>Società non finanziarie, scenario </a:t>
            </a:r>
            <a:r>
              <a:rPr lang="it-IT" sz="1400" kern="0" dirty="0" err="1">
                <a:solidFill>
                  <a:sysClr val="windowText" lastClr="000000"/>
                </a:solidFill>
                <a:latin typeface="Calibri" pitchFamily="34" charset="0"/>
              </a:rPr>
              <a:t>baseline</a:t>
            </a:r>
            <a:endParaRPr lang="it-IT" sz="14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492125" y="6524625"/>
            <a:ext cx="34321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i="1" kern="0" dirty="0">
                <a:solidFill>
                  <a:sysClr val="windowText" lastClr="000000"/>
                </a:solidFill>
                <a:latin typeface="Calibri" pitchFamily="34" charset="0"/>
              </a:rPr>
              <a:t>Fonte: Banca d’Italia, </a:t>
            </a:r>
            <a:r>
              <a:rPr lang="it-IT" sz="1000" i="1" kern="0" dirty="0" err="1">
                <a:solidFill>
                  <a:sysClr val="windowText" lastClr="000000"/>
                </a:solidFill>
                <a:latin typeface="Calibri" pitchFamily="34" charset="0"/>
              </a:rPr>
              <a:t>Eba</a:t>
            </a:r>
            <a:r>
              <a:rPr lang="it-IT" sz="1000" i="1" kern="0" dirty="0">
                <a:solidFill>
                  <a:sysClr val="windowText" lastClr="000000"/>
                </a:solidFill>
                <a:latin typeface="Calibri" pitchFamily="34" charset="0"/>
              </a:rPr>
              <a:t> ed elaborazioni Cerved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5192713" y="1439863"/>
            <a:ext cx="3659187" cy="800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kern="0" dirty="0">
                <a:solidFill>
                  <a:sysClr val="windowText" lastClr="000000"/>
                </a:solidFill>
                <a:latin typeface="Calibri" pitchFamily="34" charset="0"/>
              </a:rPr>
              <a:t>COMMERCIO: tassi di ingresso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kern="0" dirty="0">
                <a:solidFill>
                  <a:sysClr val="windowText" lastClr="000000"/>
                </a:solidFill>
                <a:latin typeface="Calibri" pitchFamily="34" charset="0"/>
              </a:rPr>
              <a:t>a sofferenza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solidFill>
                  <a:sysClr val="windowText" lastClr="000000"/>
                </a:solidFill>
                <a:latin typeface="Calibri" pitchFamily="34" charset="0"/>
              </a:rPr>
              <a:t>Ricavi oltre 5 milioni di euro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116013" y="817563"/>
            <a:ext cx="69119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800">
                <a:solidFill>
                  <a:srgbClr val="D56622"/>
                </a:solidFill>
                <a:latin typeface="Calibri" pitchFamily="34" charset="0"/>
              </a:rPr>
              <a:t>Il rischio creditizio delle imprese in base allo scenario ‘adverse’ di EBA</a:t>
            </a:r>
          </a:p>
          <a:p>
            <a:endParaRPr lang="it-IT" sz="2800">
              <a:solidFill>
                <a:srgbClr val="D56622"/>
              </a:solidFill>
              <a:latin typeface="Calibri" pitchFamily="34" charset="0"/>
            </a:endParaRPr>
          </a:p>
        </p:txBody>
      </p:sp>
      <p:graphicFrame>
        <p:nvGraphicFramePr>
          <p:cNvPr id="5" name="Grafico 4"/>
          <p:cNvGraphicFramePr/>
          <p:nvPr/>
        </p:nvGraphicFramePr>
        <p:xfrm>
          <a:off x="179512" y="2399622"/>
          <a:ext cx="4464496" cy="41257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492125" y="6535738"/>
            <a:ext cx="2714625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i="1" kern="0" dirty="0">
                <a:solidFill>
                  <a:sysClr val="windowText" lastClr="000000"/>
                </a:solidFill>
                <a:latin typeface="Calibri" pitchFamily="34" charset="0"/>
              </a:rPr>
              <a:t>Fonte: Banca d’Italia, </a:t>
            </a:r>
            <a:r>
              <a:rPr lang="it-IT" sz="1000" i="1" kern="0" dirty="0" err="1">
                <a:solidFill>
                  <a:sysClr val="windowText" lastClr="000000"/>
                </a:solidFill>
                <a:latin typeface="Calibri" pitchFamily="34" charset="0"/>
              </a:rPr>
              <a:t>Eba</a:t>
            </a:r>
            <a:r>
              <a:rPr lang="it-IT" sz="1000" i="1" kern="0" dirty="0">
                <a:solidFill>
                  <a:sysClr val="windowText" lastClr="000000"/>
                </a:solidFill>
                <a:latin typeface="Calibri" pitchFamily="34" charset="0"/>
              </a:rPr>
              <a:t> ed elaborazioni Cerved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4859338" y="2009775"/>
            <a:ext cx="3762375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kern="0" dirty="0">
                <a:solidFill>
                  <a:sysClr val="windowText" lastClr="000000"/>
                </a:solidFill>
                <a:latin typeface="Calibri" pitchFamily="34" charset="0"/>
              </a:rPr>
              <a:t>Andamento del Pil in base agli scenari </a:t>
            </a:r>
            <a:r>
              <a:rPr lang="it-IT" sz="1600" b="1" kern="0" dirty="0" err="1">
                <a:solidFill>
                  <a:sysClr val="windowText" lastClr="000000"/>
                </a:solidFill>
                <a:latin typeface="Calibri" pitchFamily="34" charset="0"/>
              </a:rPr>
              <a:t>Eba</a:t>
            </a:r>
            <a:endParaRPr lang="it-IT" sz="14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graphicFrame>
        <p:nvGraphicFramePr>
          <p:cNvPr id="8" name="Tabella 7"/>
          <p:cNvGraphicFramePr>
            <a:graphicFrameLocks noGrp="1"/>
          </p:cNvGraphicFramePr>
          <p:nvPr/>
        </p:nvGraphicFramePr>
        <p:xfrm>
          <a:off x="4859338" y="2565400"/>
          <a:ext cx="4064836" cy="16925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3682"/>
                <a:gridCol w="883718"/>
                <a:gridCol w="883718"/>
                <a:gridCol w="883718"/>
              </a:tblGrid>
              <a:tr h="361223">
                <a:tc>
                  <a:txBody>
                    <a:bodyPr/>
                    <a:lstStyle/>
                    <a:p>
                      <a:endParaRPr lang="it-IT" sz="1600" b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2014</a:t>
                      </a:r>
                      <a:endParaRPr lang="it-IT" sz="1600" b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bg1">
                            <a:lumMod val="9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2015</a:t>
                      </a:r>
                      <a:endParaRPr lang="it-IT" sz="1600" b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bg1">
                            <a:lumMod val="9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2016</a:t>
                      </a:r>
                      <a:endParaRPr lang="it-IT" sz="1600" b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bg1">
                            <a:lumMod val="95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665680">
                <a:tc>
                  <a:txBody>
                    <a:bodyPr/>
                    <a:lstStyle/>
                    <a:p>
                      <a:pPr algn="l"/>
                      <a:r>
                        <a:rPr lang="it-IT" sz="1600" b="0" dirty="0" smtClean="0">
                          <a:latin typeface="Calibri" pitchFamily="34" charset="0"/>
                        </a:rPr>
                        <a:t>Scenario </a:t>
                      </a:r>
                      <a:r>
                        <a:rPr lang="it-IT" sz="1600" b="0" dirty="0" err="1" smtClean="0">
                          <a:latin typeface="Calibri" pitchFamily="34" charset="0"/>
                        </a:rPr>
                        <a:t>baseline</a:t>
                      </a:r>
                      <a:endParaRPr lang="it-IT" sz="1600" b="0" i="1" dirty="0" smtClean="0">
                        <a:latin typeface="Calibri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bg1">
                            <a:lumMod val="9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dirty="0" smtClean="0">
                          <a:latin typeface="Calibri" pitchFamily="34" charset="0"/>
                        </a:rPr>
                        <a:t>+0,6%</a:t>
                      </a:r>
                    </a:p>
                  </a:txBody>
                  <a:tcPr anchor="ctr" anchorCtr="1">
                    <a:gradFill>
                      <a:gsLst>
                        <a:gs pos="0">
                          <a:schemeClr val="bg1"/>
                        </a:gs>
                        <a:gs pos="50000">
                          <a:schemeClr val="bg1">
                            <a:lumMod val="9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dirty="0" smtClean="0">
                          <a:latin typeface="Calibri" pitchFamily="34" charset="0"/>
                        </a:rPr>
                        <a:t>+1,2%</a:t>
                      </a:r>
                    </a:p>
                  </a:txBody>
                  <a:tcPr anchor="ctr" anchorCtr="1">
                    <a:gradFill>
                      <a:gsLst>
                        <a:gs pos="0">
                          <a:schemeClr val="bg1"/>
                        </a:gs>
                        <a:gs pos="50000">
                          <a:schemeClr val="bg1">
                            <a:lumMod val="9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dirty="0" smtClean="0">
                          <a:latin typeface="Calibri" pitchFamily="34" charset="0"/>
                        </a:rPr>
                        <a:t>+1,3%</a:t>
                      </a:r>
                    </a:p>
                  </a:txBody>
                  <a:tcPr anchor="ctr" anchorCtr="1">
                    <a:gradFill>
                      <a:gsLst>
                        <a:gs pos="0">
                          <a:schemeClr val="bg1"/>
                        </a:gs>
                        <a:gs pos="50000">
                          <a:schemeClr val="bg1">
                            <a:lumMod val="95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665680">
                <a:tc>
                  <a:txBody>
                    <a:bodyPr/>
                    <a:lstStyle/>
                    <a:p>
                      <a:pPr algn="l"/>
                      <a:r>
                        <a:rPr lang="it-IT" sz="1600" b="0" i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Scenario </a:t>
                      </a:r>
                      <a:r>
                        <a:rPr lang="it-IT" sz="1600" b="0" i="0" dirty="0" err="1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adverse</a:t>
                      </a:r>
                      <a:endParaRPr lang="it-IT" sz="1600" b="0" i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50000">
                          <a:schemeClr val="bg1">
                            <a:lumMod val="9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-0,9%</a:t>
                      </a:r>
                      <a:endParaRPr lang="it-IT" sz="1600" b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 anchorCtr="1">
                    <a:gradFill>
                      <a:gsLst>
                        <a:gs pos="0">
                          <a:schemeClr val="bg1"/>
                        </a:gs>
                        <a:gs pos="50000">
                          <a:schemeClr val="bg1">
                            <a:lumMod val="9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-1,6%</a:t>
                      </a:r>
                      <a:endParaRPr lang="it-IT" sz="1600" b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 anchorCtr="1">
                    <a:gradFill>
                      <a:gsLst>
                        <a:gs pos="0">
                          <a:schemeClr val="bg1"/>
                        </a:gs>
                        <a:gs pos="50000">
                          <a:schemeClr val="bg1">
                            <a:lumMod val="9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-0,7%</a:t>
                      </a:r>
                      <a:endParaRPr lang="it-IT" sz="1600" b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 anchorCtr="1">
                    <a:gradFill>
                      <a:gsLst>
                        <a:gs pos="0">
                          <a:schemeClr val="bg1"/>
                        </a:gs>
                        <a:gs pos="50000">
                          <a:schemeClr val="bg1">
                            <a:lumMod val="95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785813" y="1908175"/>
            <a:ext cx="3159125" cy="554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kern="0" dirty="0">
                <a:solidFill>
                  <a:sysClr val="windowText" lastClr="000000"/>
                </a:solidFill>
                <a:latin typeface="Calibri" pitchFamily="34" charset="0"/>
              </a:rPr>
              <a:t>Tassi di ingresso a sofferenza e Pil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solidFill>
                  <a:sysClr val="windowText" lastClr="000000"/>
                </a:solidFill>
                <a:latin typeface="Calibri" pitchFamily="34" charset="0"/>
              </a:rPr>
              <a:t>Società non finanziarie, scenario </a:t>
            </a:r>
            <a:r>
              <a:rPr lang="it-IT" sz="1400" kern="0" dirty="0" err="1">
                <a:solidFill>
                  <a:sysClr val="windowText" lastClr="000000"/>
                </a:solidFill>
                <a:latin typeface="Calibri" pitchFamily="34" charset="0"/>
              </a:rPr>
              <a:t>adverse</a:t>
            </a:r>
            <a:endParaRPr lang="it-IT" sz="14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116013" y="817563"/>
            <a:ext cx="69119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800">
                <a:solidFill>
                  <a:srgbClr val="D56622"/>
                </a:solidFill>
                <a:latin typeface="Calibri" pitchFamily="34" charset="0"/>
              </a:rPr>
              <a:t>La definizione EBA di esposizioni creditizie deteriorate</a:t>
            </a:r>
          </a:p>
          <a:p>
            <a:endParaRPr lang="it-IT" sz="2800">
              <a:solidFill>
                <a:srgbClr val="D56622"/>
              </a:solidFill>
              <a:latin typeface="Arial" pitchFamily="34" charset="0"/>
            </a:endParaRPr>
          </a:p>
          <a:p>
            <a:endParaRPr lang="it-IT" sz="2800">
              <a:solidFill>
                <a:srgbClr val="D56622"/>
              </a:solidFill>
              <a:latin typeface="Arial" pitchFamily="34" charset="0"/>
            </a:endParaRPr>
          </a:p>
        </p:txBody>
      </p:sp>
      <p:sp>
        <p:nvSpPr>
          <p:cNvPr id="5" name="Rettangolo arrotondato 4"/>
          <p:cNvSpPr/>
          <p:nvPr/>
        </p:nvSpPr>
        <p:spPr>
          <a:xfrm>
            <a:off x="179388" y="1989138"/>
            <a:ext cx="4032250" cy="681037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</a:gsLst>
            <a:lin ang="5400000" scaled="0"/>
          </a:gra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kern="0" dirty="0">
                <a:latin typeface="Calibri" pitchFamily="34" charset="0"/>
                <a:ea typeface="+mn-ea"/>
              </a:rPr>
              <a:t>Definizione Armonizzata EBA di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kern="0" dirty="0">
                <a:latin typeface="Calibri" pitchFamily="34" charset="0"/>
                <a:ea typeface="+mn-ea"/>
              </a:rPr>
              <a:t>Non </a:t>
            </a:r>
            <a:r>
              <a:rPr lang="it-IT" sz="1600" kern="0" dirty="0" err="1">
                <a:latin typeface="Calibri" pitchFamily="34" charset="0"/>
                <a:ea typeface="+mn-ea"/>
              </a:rPr>
              <a:t>Performing</a:t>
            </a:r>
            <a:r>
              <a:rPr lang="it-IT" sz="1600" kern="0" dirty="0">
                <a:latin typeface="Calibri" pitchFamily="34" charset="0"/>
                <a:ea typeface="+mn-ea"/>
              </a:rPr>
              <a:t> </a:t>
            </a:r>
            <a:r>
              <a:rPr lang="it-IT" sz="1600" kern="0" dirty="0" err="1">
                <a:latin typeface="Calibri" pitchFamily="34" charset="0"/>
                <a:ea typeface="+mn-ea"/>
              </a:rPr>
              <a:t>Exposure</a:t>
            </a:r>
            <a:r>
              <a:rPr lang="it-IT" sz="1600" kern="0" dirty="0">
                <a:latin typeface="Calibri" pitchFamily="34" charset="0"/>
                <a:ea typeface="+mn-ea"/>
              </a:rPr>
              <a:t>  (NPE)</a:t>
            </a:r>
          </a:p>
        </p:txBody>
      </p:sp>
      <p:sp>
        <p:nvSpPr>
          <p:cNvPr id="6" name="Rettangolo arrotondato 5"/>
          <p:cNvSpPr/>
          <p:nvPr/>
        </p:nvSpPr>
        <p:spPr>
          <a:xfrm>
            <a:off x="4859338" y="1989138"/>
            <a:ext cx="4033837" cy="681037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</a:gsLst>
            <a:lin ang="5400000" scaled="0"/>
          </a:gra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kern="0" dirty="0">
                <a:latin typeface="Calibri" pitchFamily="34" charset="0"/>
                <a:ea typeface="+mn-ea"/>
              </a:rPr>
              <a:t>Simulazione Cerved su definizione armonizzata</a:t>
            </a:r>
          </a:p>
        </p:txBody>
      </p:sp>
      <p:sp>
        <p:nvSpPr>
          <p:cNvPr id="7" name="Rettangolo arrotondato 6"/>
          <p:cNvSpPr/>
          <p:nvPr/>
        </p:nvSpPr>
        <p:spPr>
          <a:xfrm>
            <a:off x="179388" y="2852738"/>
            <a:ext cx="4032250" cy="3744912"/>
          </a:xfrm>
          <a:prstGeom prst="roundRect">
            <a:avLst>
              <a:gd name="adj" fmla="val 10895"/>
            </a:avLst>
          </a:prstGeom>
          <a:gradFill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</a:gsLst>
            <a:lin ang="5400000" scaled="0"/>
          </a:gra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kern="0" dirty="0">
                <a:latin typeface="Calibri" pitchFamily="34" charset="0"/>
                <a:ea typeface="+mn-ea"/>
              </a:rPr>
              <a:t>Una banca deve classificare un’esposizione come Non </a:t>
            </a:r>
            <a:r>
              <a:rPr lang="it-IT" sz="1600" kern="0" dirty="0" err="1">
                <a:latin typeface="Calibri" pitchFamily="34" charset="0"/>
                <a:ea typeface="+mn-ea"/>
              </a:rPr>
              <a:t>Performing</a:t>
            </a:r>
            <a:r>
              <a:rPr lang="it-IT" sz="1600" kern="0" dirty="0">
                <a:latin typeface="Calibri" pitchFamily="34" charset="0"/>
                <a:ea typeface="+mn-ea"/>
              </a:rPr>
              <a:t> </a:t>
            </a:r>
            <a:r>
              <a:rPr lang="it-IT" sz="1600" kern="0" dirty="0" err="1">
                <a:latin typeface="Calibri" pitchFamily="34" charset="0"/>
                <a:ea typeface="+mn-ea"/>
              </a:rPr>
              <a:t>Exposure</a:t>
            </a:r>
            <a:r>
              <a:rPr lang="it-IT" sz="1600" kern="0" dirty="0">
                <a:latin typeface="Calibri" pitchFamily="34" charset="0"/>
                <a:ea typeface="+mn-ea"/>
              </a:rPr>
              <a:t>: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it-IT" sz="1600" kern="0" dirty="0">
              <a:latin typeface="Calibri" pitchFamily="34" charset="0"/>
              <a:ea typeface="+mn-ea"/>
            </a:endParaRPr>
          </a:p>
          <a:p>
            <a:pPr marL="180975" indent="-180975"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1600" kern="0" dirty="0">
                <a:latin typeface="Calibri" pitchFamily="34" charset="0"/>
                <a:ea typeface="+mn-ea"/>
              </a:rPr>
              <a:t>Anche se è assistita da garanzie</a:t>
            </a:r>
          </a:p>
          <a:p>
            <a:pPr marL="180975" indent="-180975"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it-IT" sz="1600" kern="0" dirty="0">
              <a:latin typeface="Calibri" pitchFamily="34" charset="0"/>
              <a:ea typeface="+mn-ea"/>
            </a:endParaRPr>
          </a:p>
          <a:p>
            <a:pPr marL="180975" indent="-180975"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1600" kern="0" dirty="0">
                <a:latin typeface="Calibri" pitchFamily="34" charset="0"/>
                <a:ea typeface="+mn-ea"/>
              </a:rPr>
              <a:t>Quando ritiene che il debitore non sia in grado di ripagare totalmente il debito, indipendentemente da importi scaduti e non pagati</a:t>
            </a:r>
          </a:p>
          <a:p>
            <a:pPr marL="180975" indent="-180975"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it-IT" sz="1600" kern="0" dirty="0">
              <a:latin typeface="Calibri" pitchFamily="34" charset="0"/>
              <a:ea typeface="+mn-ea"/>
            </a:endParaRPr>
          </a:p>
          <a:p>
            <a:pPr marL="180975" indent="-180975"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1600" kern="0" dirty="0">
                <a:latin typeface="Calibri" pitchFamily="34" charset="0"/>
                <a:ea typeface="+mn-ea"/>
              </a:rPr>
              <a:t>Quando il debito è scaduto da 90 giorni (</a:t>
            </a:r>
            <a:r>
              <a:rPr lang="it-IT" sz="1600" kern="0" dirty="0" err="1">
                <a:latin typeface="Calibri" pitchFamily="34" charset="0"/>
                <a:ea typeface="+mn-ea"/>
              </a:rPr>
              <a:t>past-due</a:t>
            </a:r>
            <a:r>
              <a:rPr lang="it-IT" sz="1600" kern="0" dirty="0">
                <a:latin typeface="Calibri" pitchFamily="34" charset="0"/>
                <a:ea typeface="+mn-ea"/>
              </a:rPr>
              <a:t>)</a:t>
            </a:r>
          </a:p>
        </p:txBody>
      </p:sp>
      <p:sp>
        <p:nvSpPr>
          <p:cNvPr id="8" name="Rettangolo arrotondato 7"/>
          <p:cNvSpPr/>
          <p:nvPr/>
        </p:nvSpPr>
        <p:spPr>
          <a:xfrm>
            <a:off x="4859338" y="2852738"/>
            <a:ext cx="4033837" cy="3744912"/>
          </a:xfrm>
          <a:prstGeom prst="roundRect">
            <a:avLst>
              <a:gd name="adj" fmla="val 10895"/>
            </a:avLst>
          </a:prstGeom>
          <a:gradFill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</a:gsLst>
            <a:lin ang="5400000" scaled="0"/>
          </a:gra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180975" indent="-180975"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1600" kern="0" dirty="0">
                <a:latin typeface="Calibri" pitchFamily="34" charset="0"/>
                <a:ea typeface="+mn-ea"/>
              </a:rPr>
              <a:t>Utilizzo modelli proprietari per  simulare i tassi di ingresso in sofferenza</a:t>
            </a:r>
          </a:p>
          <a:p>
            <a:pPr marL="180975" indent="-180975"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it-IT" sz="1600" kern="0" dirty="0">
              <a:latin typeface="Calibri" pitchFamily="34" charset="0"/>
              <a:ea typeface="+mn-ea"/>
            </a:endParaRPr>
          </a:p>
          <a:p>
            <a:pPr marL="180975" indent="-180975"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1600" kern="0" dirty="0">
                <a:latin typeface="Calibri" pitchFamily="34" charset="0"/>
                <a:ea typeface="+mn-ea"/>
              </a:rPr>
              <a:t>Tassi di ingresso in sofferenza per cluster agganciati alle valutazioni proprietarie (rating ECAI e </a:t>
            </a:r>
            <a:r>
              <a:rPr lang="it-IT" sz="1600" kern="0" dirty="0" err="1">
                <a:latin typeface="Calibri" pitchFamily="34" charset="0"/>
                <a:ea typeface="+mn-ea"/>
              </a:rPr>
              <a:t>scoring</a:t>
            </a:r>
            <a:r>
              <a:rPr lang="it-IT" sz="1600" kern="0" dirty="0">
                <a:latin typeface="Calibri" pitchFamily="34" charset="0"/>
                <a:ea typeface="+mn-ea"/>
              </a:rPr>
              <a:t>) e relative PD </a:t>
            </a:r>
          </a:p>
          <a:p>
            <a:pPr marL="180975" indent="-180975"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it-IT" sz="1600" kern="0" dirty="0">
              <a:latin typeface="Calibri" pitchFamily="34" charset="0"/>
              <a:ea typeface="+mn-ea"/>
            </a:endParaRPr>
          </a:p>
          <a:p>
            <a:pPr marL="180975" indent="-180975"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1600" kern="0" dirty="0">
                <a:latin typeface="Calibri" pitchFamily="34" charset="0"/>
                <a:ea typeface="+mn-ea"/>
              </a:rPr>
              <a:t>Tali PD  sono ricalibrate sul concetto armonizzato di  NPE </a:t>
            </a:r>
          </a:p>
        </p:txBody>
      </p:sp>
      <p:sp>
        <p:nvSpPr>
          <p:cNvPr id="9" name="Freccia a destra 8"/>
          <p:cNvSpPr/>
          <p:nvPr/>
        </p:nvSpPr>
        <p:spPr>
          <a:xfrm>
            <a:off x="4284663" y="4076700"/>
            <a:ext cx="503237" cy="1223963"/>
          </a:xfrm>
          <a:prstGeom prst="rightArrow">
            <a:avLst>
              <a:gd name="adj1" fmla="val 50000"/>
              <a:gd name="adj2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971550" y="817563"/>
            <a:ext cx="79200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800">
                <a:solidFill>
                  <a:srgbClr val="D56622"/>
                </a:solidFill>
                <a:latin typeface="Calibri" pitchFamily="34" charset="0"/>
              </a:rPr>
              <a:t>L’impatto degli stress test EBA sull’evoluzione dei NPE</a:t>
            </a:r>
          </a:p>
          <a:p>
            <a:endParaRPr lang="it-IT" sz="2800">
              <a:solidFill>
                <a:srgbClr val="D56622"/>
              </a:solidFill>
              <a:latin typeface="Calibri" pitchFamily="34" charset="0"/>
            </a:endParaRPr>
          </a:p>
          <a:p>
            <a:endParaRPr lang="it-IT" sz="2800">
              <a:solidFill>
                <a:srgbClr val="D56622"/>
              </a:solidFill>
              <a:latin typeface="Calibri" pitchFamily="34" charset="0"/>
            </a:endParaRPr>
          </a:p>
          <a:p>
            <a:endParaRPr lang="it-IT" sz="2800">
              <a:solidFill>
                <a:srgbClr val="D56622"/>
              </a:solidFill>
              <a:latin typeface="Calibri" pitchFamily="34" charset="0"/>
            </a:endParaRPr>
          </a:p>
        </p:txBody>
      </p:sp>
      <p:graphicFrame>
        <p:nvGraphicFramePr>
          <p:cNvPr id="5" name="Grafico 4"/>
          <p:cNvGraphicFramePr/>
          <p:nvPr/>
        </p:nvGraphicFramePr>
        <p:xfrm>
          <a:off x="179512" y="2492896"/>
          <a:ext cx="4392488" cy="3887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615950" y="1916113"/>
            <a:ext cx="3254375" cy="554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kern="0" dirty="0">
                <a:solidFill>
                  <a:sysClr val="windowText" lastClr="000000"/>
                </a:solidFill>
                <a:latin typeface="Calibri" pitchFamily="34" charset="0"/>
              </a:rPr>
              <a:t>Probabilità di default media (NPE)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solidFill>
                  <a:sysClr val="windowText" lastClr="000000"/>
                </a:solidFill>
                <a:latin typeface="Calibri" pitchFamily="34" charset="0"/>
              </a:rPr>
              <a:t>Società capitali  con esposizione &gt; 0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323850" y="6381750"/>
            <a:ext cx="71278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i="1" kern="0" dirty="0">
                <a:solidFill>
                  <a:sysClr val="windowText" lastClr="000000"/>
                </a:solidFill>
                <a:latin typeface="Calibri" pitchFamily="34" charset="0"/>
              </a:rPr>
              <a:t>Fonte: Cerved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i="1" kern="0" dirty="0">
                <a:solidFill>
                  <a:sysClr val="windowText" lastClr="000000"/>
                </a:solidFill>
                <a:latin typeface="Calibri" pitchFamily="34" charset="0"/>
              </a:rPr>
              <a:t>(*) Considerate 593 mila società di capitali consultate sugli archivi Cerved con debiti finanziari non nulli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4643438" y="1700213"/>
            <a:ext cx="4500562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kern="0" dirty="0">
                <a:solidFill>
                  <a:sysClr val="windowText" lastClr="000000"/>
                </a:solidFill>
                <a:latin typeface="Calibri" pitchFamily="34" charset="0"/>
              </a:rPr>
              <a:t>Società rischiose nel 2013 e nel 2016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kern="0" dirty="0">
                <a:solidFill>
                  <a:sysClr val="windowText" lastClr="000000"/>
                </a:solidFill>
                <a:latin typeface="Calibri" pitchFamily="34" charset="0"/>
              </a:rPr>
              <a:t>Migliaia di imprese con esposizione &gt; 0 e debiti finanziari complessivi</a:t>
            </a:r>
          </a:p>
        </p:txBody>
      </p:sp>
      <p:graphicFrame>
        <p:nvGraphicFramePr>
          <p:cNvPr id="25" name="Grafico 24"/>
          <p:cNvGraphicFramePr/>
          <p:nvPr/>
        </p:nvGraphicFramePr>
        <p:xfrm>
          <a:off x="4788024" y="2420888"/>
          <a:ext cx="4049076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" name="Rettangolo arrotondato 25"/>
          <p:cNvSpPr/>
          <p:nvPr/>
        </p:nvSpPr>
        <p:spPr>
          <a:xfrm>
            <a:off x="6156325" y="2781300"/>
            <a:ext cx="736600" cy="523875"/>
          </a:xfrm>
          <a:prstGeom prst="roundRect">
            <a:avLst/>
          </a:prstGeom>
          <a:solidFill>
            <a:srgbClr val="00206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400" b="1" dirty="0">
                <a:latin typeface="Calibri" pitchFamily="34" charset="0"/>
              </a:rPr>
              <a:t>196 € </a:t>
            </a:r>
            <a:r>
              <a:rPr lang="it-IT" sz="1400" b="1" dirty="0" err="1">
                <a:latin typeface="Calibri" pitchFamily="34" charset="0"/>
              </a:rPr>
              <a:t>bil</a:t>
            </a:r>
            <a:endParaRPr lang="it-IT" sz="1400" b="1" dirty="0">
              <a:latin typeface="Calibri" pitchFamily="34" charset="0"/>
            </a:endParaRPr>
          </a:p>
        </p:txBody>
      </p:sp>
      <p:sp>
        <p:nvSpPr>
          <p:cNvPr id="27" name="Rettangolo arrotondato 26"/>
          <p:cNvSpPr/>
          <p:nvPr/>
        </p:nvSpPr>
        <p:spPr>
          <a:xfrm>
            <a:off x="7451725" y="2276475"/>
            <a:ext cx="736600" cy="523875"/>
          </a:xfrm>
          <a:prstGeom prst="roundRect">
            <a:avLst/>
          </a:prstGeom>
          <a:solidFill>
            <a:srgbClr val="C0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400" b="1" dirty="0">
                <a:latin typeface="Calibri" pitchFamily="34" charset="0"/>
              </a:rPr>
              <a:t>218 € </a:t>
            </a:r>
            <a:r>
              <a:rPr lang="it-IT" sz="1400" b="1" dirty="0" err="1">
                <a:latin typeface="Calibri" pitchFamily="34" charset="0"/>
              </a:rPr>
              <a:t>bil</a:t>
            </a:r>
            <a:endParaRPr lang="it-IT" sz="1400" b="1" dirty="0">
              <a:latin typeface="Calibri" pitchFamily="34" charset="0"/>
            </a:endParaRPr>
          </a:p>
        </p:txBody>
      </p:sp>
      <p:cxnSp>
        <p:nvCxnSpPr>
          <p:cNvPr id="28" name="Connettore 4 27"/>
          <p:cNvCxnSpPr/>
          <p:nvPr/>
        </p:nvCxnSpPr>
        <p:spPr>
          <a:xfrm>
            <a:off x="6875463" y="2997200"/>
            <a:ext cx="327025" cy="36671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4 27"/>
          <p:cNvCxnSpPr>
            <a:stCxn id="27" idx="3"/>
          </p:cNvCxnSpPr>
          <p:nvPr/>
        </p:nvCxnSpPr>
        <p:spPr>
          <a:xfrm>
            <a:off x="8188325" y="2538413"/>
            <a:ext cx="287338" cy="53022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ttangolo arrotondato 29"/>
          <p:cNvSpPr/>
          <p:nvPr/>
        </p:nvSpPr>
        <p:spPr>
          <a:xfrm>
            <a:off x="4500563" y="2420938"/>
            <a:ext cx="808037" cy="523875"/>
          </a:xfrm>
          <a:prstGeom prst="roundRect">
            <a:avLst/>
          </a:prstGeom>
          <a:solidFill>
            <a:schemeClr val="bg1">
              <a:lumMod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400" b="1" dirty="0">
                <a:latin typeface="Calibri" pitchFamily="34" charset="0"/>
              </a:rPr>
              <a:t>207 € </a:t>
            </a:r>
            <a:r>
              <a:rPr lang="it-IT" sz="1400" b="1" dirty="0" err="1">
                <a:latin typeface="Calibri" pitchFamily="34" charset="0"/>
              </a:rPr>
              <a:t>bil</a:t>
            </a:r>
            <a:endParaRPr lang="it-IT" sz="1400" b="1" dirty="0">
              <a:latin typeface="Calibri" pitchFamily="34" charset="0"/>
            </a:endParaRPr>
          </a:p>
        </p:txBody>
      </p:sp>
      <p:cxnSp>
        <p:nvCxnSpPr>
          <p:cNvPr id="31" name="Connettore 4 17"/>
          <p:cNvCxnSpPr>
            <a:stCxn id="30" idx="3"/>
          </p:cNvCxnSpPr>
          <p:nvPr/>
        </p:nvCxnSpPr>
        <p:spPr>
          <a:xfrm>
            <a:off x="5308600" y="2682875"/>
            <a:ext cx="73025" cy="53022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6" grpId="0" animBg="1"/>
      <p:bldP spid="27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CasellaDiTesto 3"/>
          <p:cNvSpPr txBox="1">
            <a:spLocks noChangeArrowheads="1"/>
          </p:cNvSpPr>
          <p:nvPr/>
        </p:nvSpPr>
        <p:spPr bwMode="auto">
          <a:xfrm>
            <a:off x="504825" y="2338388"/>
            <a:ext cx="632777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742950" indent="-742950">
              <a:buFontTx/>
              <a:buAutoNum type="arabicPeriod"/>
            </a:pPr>
            <a:r>
              <a:rPr lang="it-IT">
                <a:latin typeface="Calibri" pitchFamily="34" charset="0"/>
              </a:rPr>
              <a:t>Economia reale e nuove sofferenze</a:t>
            </a:r>
          </a:p>
          <a:p>
            <a:pPr marL="742950" indent="-742950">
              <a:buFontTx/>
              <a:buAutoNum type="arabicPeriod"/>
            </a:pPr>
            <a:endParaRPr lang="it-IT">
              <a:latin typeface="Calibri" pitchFamily="34" charset="0"/>
            </a:endParaRPr>
          </a:p>
          <a:p>
            <a:pPr marL="742950" indent="-742950">
              <a:buFontTx/>
              <a:buAutoNum type="arabicPeriod"/>
            </a:pPr>
            <a:endParaRPr lang="it-IT">
              <a:latin typeface="Calibri" pitchFamily="34" charset="0"/>
            </a:endParaRPr>
          </a:p>
          <a:p>
            <a:pPr marL="742950" indent="-742950">
              <a:buFontTx/>
              <a:buAutoNum type="arabicPeriod"/>
            </a:pPr>
            <a:r>
              <a:rPr lang="it-IT">
                <a:latin typeface="Calibri" pitchFamily="34" charset="0"/>
              </a:rPr>
              <a:t>Economia reale e recupero delle sofferenze</a:t>
            </a:r>
          </a:p>
          <a:p>
            <a:pPr marL="742950" indent="-742950">
              <a:buFontTx/>
              <a:buAutoNum type="arabicPeriod"/>
            </a:pPr>
            <a:endParaRPr lang="it-IT">
              <a:latin typeface="Calibri" pitchFamily="34" charset="0"/>
            </a:endParaRPr>
          </a:p>
          <a:p>
            <a:pPr marL="742950" indent="-742950">
              <a:buFontTx/>
              <a:buAutoNum type="arabicPeriod"/>
            </a:pPr>
            <a:endParaRPr lang="it-IT">
              <a:latin typeface="Calibri" pitchFamily="34" charset="0"/>
            </a:endParaRPr>
          </a:p>
          <a:p>
            <a:pPr marL="742950" indent="-742950">
              <a:buFontTx/>
              <a:buAutoNum type="arabicPeriod"/>
            </a:pPr>
            <a:r>
              <a:rPr lang="it-IT">
                <a:latin typeface="Calibri" pitchFamily="34" charset="0"/>
              </a:rPr>
              <a:t>L’impianto giudiziario</a:t>
            </a:r>
          </a:p>
        </p:txBody>
      </p:sp>
      <p:sp>
        <p:nvSpPr>
          <p:cNvPr id="5" name="Title 3"/>
          <p:cNvSpPr txBox="1">
            <a:spLocks/>
          </p:cNvSpPr>
          <p:nvPr>
            <p:custDataLst>
              <p:tags r:id="rId1"/>
            </p:custDataLst>
          </p:nvPr>
        </p:nvSpPr>
        <p:spPr bwMode="gray">
          <a:xfrm>
            <a:off x="179388" y="3068638"/>
            <a:ext cx="8353425" cy="1223962"/>
          </a:xfrm>
          <a:custGeom>
            <a:avLst/>
            <a:gdLst>
              <a:gd name="T0" fmla="*/ 297 w 3884"/>
              <a:gd name="T1" fmla="*/ 1346 h 1600"/>
              <a:gd name="T2" fmla="*/ 2310 w 3884"/>
              <a:gd name="T3" fmla="*/ 1448 h 1600"/>
              <a:gd name="T4" fmla="*/ 3810 w 3884"/>
              <a:gd name="T5" fmla="*/ 884 h 1600"/>
              <a:gd name="T6" fmla="*/ 1945 w 3884"/>
              <a:gd name="T7" fmla="*/ 137 h 1600"/>
              <a:gd name="T8" fmla="*/ 74 w 3884"/>
              <a:gd name="T9" fmla="*/ 724 h 1600"/>
              <a:gd name="T10" fmla="*/ 781 w 3884"/>
              <a:gd name="T11" fmla="*/ 1072 h 1600"/>
              <a:gd name="T12" fmla="*/ 0 w 3884"/>
              <a:gd name="T13" fmla="*/ 724 h 1600"/>
              <a:gd name="T14" fmla="*/ 1951 w 3884"/>
              <a:gd name="T15" fmla="*/ 68 h 1600"/>
              <a:gd name="T16" fmla="*/ 3878 w 3884"/>
              <a:gd name="T17" fmla="*/ 884 h 1600"/>
              <a:gd name="T18" fmla="*/ 2276 w 3884"/>
              <a:gd name="T19" fmla="*/ 1523 h 1600"/>
              <a:gd name="T20" fmla="*/ 297 w 3884"/>
              <a:gd name="T21" fmla="*/ 1346 h 16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84"/>
              <a:gd name="T34" fmla="*/ 0 h 1600"/>
              <a:gd name="T35" fmla="*/ 3884 w 3884"/>
              <a:gd name="T36" fmla="*/ 1600 h 16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84" h="1600">
                <a:moveTo>
                  <a:pt x="297" y="1346"/>
                </a:moveTo>
                <a:cubicBezTo>
                  <a:pt x="918" y="1523"/>
                  <a:pt x="1726" y="1533"/>
                  <a:pt x="2310" y="1448"/>
                </a:cubicBezTo>
                <a:cubicBezTo>
                  <a:pt x="3125" y="1334"/>
                  <a:pt x="3798" y="1192"/>
                  <a:pt x="3810" y="884"/>
                </a:cubicBezTo>
                <a:cubicBezTo>
                  <a:pt x="3822" y="576"/>
                  <a:pt x="3114" y="204"/>
                  <a:pt x="1945" y="137"/>
                </a:cubicBezTo>
                <a:cubicBezTo>
                  <a:pt x="645" y="63"/>
                  <a:pt x="74" y="564"/>
                  <a:pt x="74" y="724"/>
                </a:cubicBezTo>
                <a:cubicBezTo>
                  <a:pt x="74" y="884"/>
                  <a:pt x="394" y="1032"/>
                  <a:pt x="781" y="1072"/>
                </a:cubicBezTo>
                <a:cubicBezTo>
                  <a:pt x="280" y="1135"/>
                  <a:pt x="0" y="912"/>
                  <a:pt x="0" y="724"/>
                </a:cubicBezTo>
                <a:cubicBezTo>
                  <a:pt x="0" y="536"/>
                  <a:pt x="473" y="0"/>
                  <a:pt x="1951" y="68"/>
                </a:cubicBezTo>
                <a:cubicBezTo>
                  <a:pt x="2863" y="110"/>
                  <a:pt x="3884" y="433"/>
                  <a:pt x="3878" y="884"/>
                </a:cubicBezTo>
                <a:cubicBezTo>
                  <a:pt x="3872" y="1335"/>
                  <a:pt x="2873" y="1446"/>
                  <a:pt x="2276" y="1523"/>
                </a:cubicBezTo>
                <a:cubicBezTo>
                  <a:pt x="1679" y="1600"/>
                  <a:pt x="553" y="1580"/>
                  <a:pt x="297" y="1346"/>
                </a:cubicBezTo>
                <a:close/>
              </a:path>
            </a:pathLst>
          </a:custGeom>
          <a:solidFill>
            <a:srgbClr val="C00000"/>
          </a:solidFill>
          <a:ln w="9525">
            <a:solidFill>
              <a:srgbClr val="C00000"/>
            </a:solidFill>
            <a:round/>
            <a:headEnd/>
            <a:tailEnd/>
          </a:ln>
        </p:spPr>
        <p:txBody>
          <a:bodyPr tIns="91440" bIns="91440" anchor="ctr"/>
          <a:lstStyle/>
          <a:p>
            <a:pPr>
              <a:defRPr/>
            </a:pPr>
            <a:r>
              <a:rPr lang="it-IT" sz="2800" b="1" dirty="0">
                <a:latin typeface="Calibri" pitchFamily="34" charset="0"/>
                <a:ea typeface="+mn-ea"/>
                <a:cs typeface="Calibri" pitchFamily="34" charset="0"/>
              </a:rPr>
              <a:t> </a:t>
            </a:r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1258888" y="962025"/>
            <a:ext cx="66262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800">
                <a:solidFill>
                  <a:srgbClr val="D56622"/>
                </a:solidFill>
                <a:latin typeface="Calibri" pitchFamily="34" charset="0"/>
              </a:rPr>
              <a:t>Agenda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57&quot;/&gt;&lt;/object&gt;&lt;object type=&quot;3&quot; unique_id=&quot;10006&quot;&gt;&lt;property id=&quot;20148&quot; value=&quot;5&quot;/&gt;&lt;property id=&quot;20300&quot; value=&quot;Slide 3&quot;/&gt;&lt;property id=&quot;20307&quot; value=&quot;259&quot;/&gt;&lt;/object&gt;&lt;object type=&quot;3&quot; unique_id=&quot;10007&quot;&gt;&lt;property id=&quot;20148&quot; value=&quot;5&quot;/&gt;&lt;property id=&quot;20300&quot; value=&quot;Slide 4&quot;/&gt;&lt;property id=&quot;20307&quot; value=&quot;260&quot;/&gt;&lt;/object&gt;&lt;object type=&quot;3&quot; unique_id=&quot;10008&quot;&gt;&lt;property id=&quot;20148&quot; value=&quot;5&quot;/&gt;&lt;property id=&quot;20300&quot; value=&quot;Slide 5&quot;/&gt;&lt;property id=&quot;20307&quot; value=&quot;261&quot;/&gt;&lt;/object&gt;&lt;object type=&quot;3&quot; unique_id=&quot;10009&quot;&gt;&lt;property id=&quot;20148&quot; value=&quot;5&quot;/&gt;&lt;property id=&quot;20300&quot; value=&quot;Slide 6&quot;/&gt;&lt;property id=&quot;20307&quot; value=&quot;262&quot;/&gt;&lt;/object&gt;&lt;object type=&quot;3&quot; unique_id=&quot;10010&quot;&gt;&lt;property id=&quot;20148&quot; value=&quot;5&quot;/&gt;&lt;property id=&quot;20300&quot; value=&quot;Slide 7&quot;/&gt;&lt;property id=&quot;20307&quot; value=&quot;263&quot;/&gt;&lt;/object&gt;&lt;object type=&quot;3&quot; unique_id=&quot;10011&quot;&gt;&lt;property id=&quot;20148&quot; value=&quot;5&quot;/&gt;&lt;property id=&quot;20300&quot; value=&quot;Slide 8&quot;/&gt;&lt;property id=&quot;20307&quot; value=&quot;264&quot;/&gt;&lt;/object&gt;&lt;object type=&quot;3&quot; unique_id=&quot;10012&quot;&gt;&lt;property id=&quot;20148&quot; value=&quot;5&quot;/&gt;&lt;property id=&quot;20300&quot; value=&quot;Slide 9&quot;/&gt;&lt;property id=&quot;20307&quot; value=&quot;265&quot;/&gt;&lt;/object&gt;&lt;object type=&quot;3&quot; unique_id=&quot;10013&quot;&gt;&lt;property id=&quot;20148&quot; value=&quot;5&quot;/&gt;&lt;property id=&quot;20300&quot; value=&quot;Slide 10&quot;/&gt;&lt;property id=&quot;20307&quot; value=&quot;266&quot;/&gt;&lt;/object&gt;&lt;object type=&quot;3&quot; unique_id=&quot;10014&quot;&gt;&lt;property id=&quot;20148&quot; value=&quot;5&quot;/&gt;&lt;property id=&quot;20300&quot; value=&quot;Slide 11&quot;/&gt;&lt;property id=&quot;20307&quot; value=&quot;267&quot;/&gt;&lt;/object&gt;&lt;object type=&quot;3&quot; unique_id=&quot;10015&quot;&gt;&lt;property id=&quot;20148&quot; value=&quot;5&quot;/&gt;&lt;property id=&quot;20300&quot; value=&quot;Slide 12&quot;/&gt;&lt;property id=&quot;20307&quot; value=&quot;269&quot;/&gt;&lt;/object&gt;&lt;object type=&quot;3&quot; unique_id=&quot;10016&quot;&gt;&lt;property id=&quot;20148&quot; value=&quot;5&quot;/&gt;&lt;property id=&quot;20300&quot; value=&quot;Slide 13&quot;/&gt;&lt;property id=&quot;20307&quot; value=&quot;268&quot;/&gt;&lt;/object&gt;&lt;object type=&quot;3&quot; unique_id=&quot;10017&quot;&gt;&lt;property id=&quot;20148&quot; value=&quot;5&quot;/&gt;&lt;property id=&quot;20300&quot; value=&quot;Slide 14&quot;/&gt;&lt;property id=&quot;20307&quot; value=&quot;270&quot;/&gt;&lt;/object&gt;&lt;object type=&quot;3&quot; unique_id=&quot;10018&quot;&gt;&lt;property id=&quot;20148&quot; value=&quot;5&quot;/&gt;&lt;property id=&quot;20300&quot; value=&quot;Slide 15&quot;/&gt;&lt;property id=&quot;20307&quot; value=&quot;271&quot;/&gt;&lt;/object&gt;&lt;object type=&quot;3&quot; unique_id=&quot;10019&quot;&gt;&lt;property id=&quot;20148&quot; value=&quot;5&quot;/&gt;&lt;property id=&quot;20300&quot; value=&quot;Slide 16&quot;/&gt;&lt;property id=&quot;20307&quot; value=&quot;272&quot;/&gt;&lt;/object&gt;&lt;object type=&quot;3&quot; unique_id=&quot;10020&quot;&gt;&lt;property id=&quot;20148&quot; value=&quot;5&quot;/&gt;&lt;property id=&quot;20300&quot; value=&quot;Slide 17&quot;/&gt;&lt;property id=&quot;20307&quot; value=&quot;274&quot;/&gt;&lt;/object&gt;&lt;/object&gt;&lt;/object&gt;&lt;/database&gt;"/>
  <p:tag name="SECTOMILLISECCONVERT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jBo0dD7mEeABj2K7MDeu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jBo0dD7mEeABj2K7MDeu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jBo0dD7mEeABj2K7MDeu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jBo0dD7mEeABj2K7MDeu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jBo0dD7mEeABj2K7MDeuA"/>
</p:tagLst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Times"/>
      <a:ea typeface=""/>
      <a:cs typeface=""/>
    </a:majorFont>
    <a:minorFont>
      <a:latin typeface="Time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Presentazioni Databank">
    <a:dk1>
      <a:sysClr val="windowText" lastClr="000000"/>
    </a:dk1>
    <a:lt1>
      <a:sysClr val="window" lastClr="FFFFFF"/>
    </a:lt1>
    <a:dk2>
      <a:srgbClr val="17365D"/>
    </a:dk2>
    <a:lt2>
      <a:srgbClr val="C6D9F0"/>
    </a:lt2>
    <a:accent1>
      <a:srgbClr val="E6F1F3"/>
    </a:accent1>
    <a:accent2>
      <a:srgbClr val="9CCED7"/>
    </a:accent2>
    <a:accent3>
      <a:srgbClr val="008195"/>
    </a:accent3>
    <a:accent4>
      <a:srgbClr val="004882"/>
    </a:accent4>
    <a:accent5>
      <a:srgbClr val="002748"/>
    </a:accent5>
    <a:accent6>
      <a:srgbClr val="005664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Times"/>
      <a:ea typeface=""/>
      <a:cs typeface=""/>
    </a:majorFont>
    <a:minorFont>
      <a:latin typeface="Time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Times"/>
      <a:ea typeface=""/>
      <a:cs typeface=""/>
    </a:majorFont>
    <a:minorFont>
      <a:latin typeface="Time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Times"/>
      <a:ea typeface=""/>
      <a:cs typeface=""/>
    </a:majorFont>
    <a:minorFont>
      <a:latin typeface="Time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Presentazioni Databank">
    <a:dk1>
      <a:sysClr val="windowText" lastClr="000000"/>
    </a:dk1>
    <a:lt1>
      <a:sysClr val="window" lastClr="FFFFFF"/>
    </a:lt1>
    <a:dk2>
      <a:srgbClr val="17365D"/>
    </a:dk2>
    <a:lt2>
      <a:srgbClr val="C6D9F0"/>
    </a:lt2>
    <a:accent1>
      <a:srgbClr val="E6F1F3"/>
    </a:accent1>
    <a:accent2>
      <a:srgbClr val="9CCED7"/>
    </a:accent2>
    <a:accent3>
      <a:srgbClr val="008195"/>
    </a:accent3>
    <a:accent4>
      <a:srgbClr val="004882"/>
    </a:accent4>
    <a:accent5>
      <a:srgbClr val="002748"/>
    </a:accent5>
    <a:accent6>
      <a:srgbClr val="005664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Presentazioni Databank">
    <a:dk1>
      <a:sysClr val="windowText" lastClr="000000"/>
    </a:dk1>
    <a:lt1>
      <a:sysClr val="window" lastClr="FFFFFF"/>
    </a:lt1>
    <a:dk2>
      <a:srgbClr val="17365D"/>
    </a:dk2>
    <a:lt2>
      <a:srgbClr val="C6D9F0"/>
    </a:lt2>
    <a:accent1>
      <a:srgbClr val="E6F1F3"/>
    </a:accent1>
    <a:accent2>
      <a:srgbClr val="9CCED7"/>
    </a:accent2>
    <a:accent3>
      <a:srgbClr val="008195"/>
    </a:accent3>
    <a:accent4>
      <a:srgbClr val="004882"/>
    </a:accent4>
    <a:accent5>
      <a:srgbClr val="002748"/>
    </a:accent5>
    <a:accent6>
      <a:srgbClr val="005664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Presentazioni Databank">
    <a:dk1>
      <a:sysClr val="windowText" lastClr="000000"/>
    </a:dk1>
    <a:lt1>
      <a:sysClr val="window" lastClr="FFFFFF"/>
    </a:lt1>
    <a:dk2>
      <a:srgbClr val="17365D"/>
    </a:dk2>
    <a:lt2>
      <a:srgbClr val="C6D9F0"/>
    </a:lt2>
    <a:accent1>
      <a:srgbClr val="E6F1F3"/>
    </a:accent1>
    <a:accent2>
      <a:srgbClr val="9CCED7"/>
    </a:accent2>
    <a:accent3>
      <a:srgbClr val="008195"/>
    </a:accent3>
    <a:accent4>
      <a:srgbClr val="004882"/>
    </a:accent4>
    <a:accent5>
      <a:srgbClr val="002748"/>
    </a:accent5>
    <a:accent6>
      <a:srgbClr val="005664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Times"/>
      <a:ea typeface=""/>
      <a:cs typeface=""/>
    </a:majorFont>
    <a:minorFont>
      <a:latin typeface="Time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Times"/>
      <a:ea typeface=""/>
      <a:cs typeface=""/>
    </a:majorFont>
    <a:minorFont>
      <a:latin typeface="Time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Times"/>
      <a:ea typeface=""/>
      <a:cs typeface=""/>
    </a:majorFont>
    <a:minorFont>
      <a:latin typeface="Time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Times"/>
      <a:ea typeface=""/>
      <a:cs typeface=""/>
    </a:majorFont>
    <a:minorFont>
      <a:latin typeface="Time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Times"/>
      <a:ea typeface=""/>
      <a:cs typeface=""/>
    </a:majorFont>
    <a:minorFont>
      <a:latin typeface="Time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Presentazioni Databank">
    <a:dk1>
      <a:sysClr val="windowText" lastClr="000000"/>
    </a:dk1>
    <a:lt1>
      <a:sysClr val="window" lastClr="FFFFFF"/>
    </a:lt1>
    <a:dk2>
      <a:srgbClr val="17365D"/>
    </a:dk2>
    <a:lt2>
      <a:srgbClr val="C6D9F0"/>
    </a:lt2>
    <a:accent1>
      <a:srgbClr val="E6F1F3"/>
    </a:accent1>
    <a:accent2>
      <a:srgbClr val="9CCED7"/>
    </a:accent2>
    <a:accent3>
      <a:srgbClr val="008195"/>
    </a:accent3>
    <a:accent4>
      <a:srgbClr val="004882"/>
    </a:accent4>
    <a:accent5>
      <a:srgbClr val="002748"/>
    </a:accent5>
    <a:accent6>
      <a:srgbClr val="005664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Times"/>
      <a:ea typeface=""/>
      <a:cs typeface=""/>
    </a:majorFont>
    <a:minorFont>
      <a:latin typeface="Time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Times"/>
      <a:ea typeface=""/>
      <a:cs typeface=""/>
    </a:majorFont>
    <a:minorFont>
      <a:latin typeface="Time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753</Words>
  <Application>Microsoft Office PowerPoint</Application>
  <PresentationFormat>Presentazione su schermo (4:3)</PresentationFormat>
  <Paragraphs>170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Blank Presentation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piccolo frate</dc:creator>
  <cp:lastModifiedBy>Chiara Riefoli</cp:lastModifiedBy>
  <cp:revision>100</cp:revision>
  <dcterms:created xsi:type="dcterms:W3CDTF">2011-10-10T16:38:57Z</dcterms:created>
  <dcterms:modified xsi:type="dcterms:W3CDTF">2014-11-10T14:09:33Z</dcterms:modified>
</cp:coreProperties>
</file>